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Default Extension="ppt" ContentType="application/vnd.ms-powerpoint"/>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Lst>
  <p:notesMasterIdLst>
    <p:notesMasterId r:id="rId27"/>
  </p:notesMasterIdLst>
  <p:handoutMasterIdLst>
    <p:handoutMasterId r:id="rId28"/>
  </p:handoutMasterIdLst>
  <p:sldIdLst>
    <p:sldId id="418" r:id="rId5"/>
    <p:sldId id="403" r:id="rId6"/>
    <p:sldId id="404" r:id="rId7"/>
    <p:sldId id="419" r:id="rId8"/>
    <p:sldId id="405" r:id="rId9"/>
    <p:sldId id="429" r:id="rId10"/>
    <p:sldId id="408" r:id="rId11"/>
    <p:sldId id="409" r:id="rId12"/>
    <p:sldId id="430" r:id="rId13"/>
    <p:sldId id="410" r:id="rId14"/>
    <p:sldId id="431" r:id="rId15"/>
    <p:sldId id="411" r:id="rId16"/>
    <p:sldId id="412" r:id="rId17"/>
    <p:sldId id="422" r:id="rId18"/>
    <p:sldId id="423" r:id="rId19"/>
    <p:sldId id="432" r:id="rId20"/>
    <p:sldId id="433" r:id="rId21"/>
    <p:sldId id="434" r:id="rId22"/>
    <p:sldId id="435" r:id="rId23"/>
    <p:sldId id="436" r:id="rId24"/>
    <p:sldId id="417" r:id="rId25"/>
    <p:sldId id="401" r:id="rId26"/>
  </p:sldIdLst>
  <p:sldSz cx="9144000" cy="6858000" type="screen4x3"/>
  <p:notesSz cx="6858000" cy="9296400"/>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432427" algn="l" rtl="0" fontAlgn="base">
      <a:spcBef>
        <a:spcPct val="0"/>
      </a:spcBef>
      <a:spcAft>
        <a:spcPct val="0"/>
      </a:spcAft>
      <a:defRPr sz="1800" kern="1200">
        <a:solidFill>
          <a:schemeClr val="tx1"/>
        </a:solidFill>
        <a:latin typeface="Arial" charset="0"/>
        <a:ea typeface="+mn-ea"/>
        <a:cs typeface="+mn-cs"/>
      </a:defRPr>
    </a:lvl2pPr>
    <a:lvl3pPr marL="864854" algn="l" rtl="0" fontAlgn="base">
      <a:spcBef>
        <a:spcPct val="0"/>
      </a:spcBef>
      <a:spcAft>
        <a:spcPct val="0"/>
      </a:spcAft>
      <a:defRPr sz="1800" kern="1200">
        <a:solidFill>
          <a:schemeClr val="tx1"/>
        </a:solidFill>
        <a:latin typeface="Arial" charset="0"/>
        <a:ea typeface="+mn-ea"/>
        <a:cs typeface="+mn-cs"/>
      </a:defRPr>
    </a:lvl3pPr>
    <a:lvl4pPr marL="1297280" algn="l" rtl="0" fontAlgn="base">
      <a:spcBef>
        <a:spcPct val="0"/>
      </a:spcBef>
      <a:spcAft>
        <a:spcPct val="0"/>
      </a:spcAft>
      <a:defRPr sz="1800" kern="1200">
        <a:solidFill>
          <a:schemeClr val="tx1"/>
        </a:solidFill>
        <a:latin typeface="Arial" charset="0"/>
        <a:ea typeface="+mn-ea"/>
        <a:cs typeface="+mn-cs"/>
      </a:defRPr>
    </a:lvl4pPr>
    <a:lvl5pPr marL="1729708" algn="l" rtl="0" fontAlgn="base">
      <a:spcBef>
        <a:spcPct val="0"/>
      </a:spcBef>
      <a:spcAft>
        <a:spcPct val="0"/>
      </a:spcAft>
      <a:defRPr sz="1800" kern="1200">
        <a:solidFill>
          <a:schemeClr val="tx1"/>
        </a:solidFill>
        <a:latin typeface="Arial" charset="0"/>
        <a:ea typeface="+mn-ea"/>
        <a:cs typeface="+mn-cs"/>
      </a:defRPr>
    </a:lvl5pPr>
    <a:lvl6pPr marL="2162134" algn="l" defTabSz="864854" rtl="0" eaLnBrk="1" latinLnBrk="0" hangingPunct="1">
      <a:defRPr sz="1800" kern="1200">
        <a:solidFill>
          <a:schemeClr val="tx1"/>
        </a:solidFill>
        <a:latin typeface="Arial" charset="0"/>
        <a:ea typeface="+mn-ea"/>
        <a:cs typeface="+mn-cs"/>
      </a:defRPr>
    </a:lvl6pPr>
    <a:lvl7pPr marL="2594562" algn="l" defTabSz="864854" rtl="0" eaLnBrk="1" latinLnBrk="0" hangingPunct="1">
      <a:defRPr sz="1800" kern="1200">
        <a:solidFill>
          <a:schemeClr val="tx1"/>
        </a:solidFill>
        <a:latin typeface="Arial" charset="0"/>
        <a:ea typeface="+mn-ea"/>
        <a:cs typeface="+mn-cs"/>
      </a:defRPr>
    </a:lvl7pPr>
    <a:lvl8pPr marL="3026988" algn="l" defTabSz="864854" rtl="0" eaLnBrk="1" latinLnBrk="0" hangingPunct="1">
      <a:defRPr sz="1800" kern="1200">
        <a:solidFill>
          <a:schemeClr val="tx1"/>
        </a:solidFill>
        <a:latin typeface="Arial" charset="0"/>
        <a:ea typeface="+mn-ea"/>
        <a:cs typeface="+mn-cs"/>
      </a:defRPr>
    </a:lvl8pPr>
    <a:lvl9pPr marL="3459415" algn="l" defTabSz="864854" rtl="0" eaLnBrk="1" latinLnBrk="0" hangingPunct="1">
      <a:defRPr sz="1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80"/>
    <a:srgbClr val="660033"/>
    <a:srgbClr val="990033"/>
    <a:srgbClr val="006600"/>
    <a:srgbClr val="590D25"/>
    <a:srgbClr val="969696"/>
    <a:srgbClr val="5F5F5F"/>
    <a:srgbClr val="000066"/>
    <a:srgbClr val="003366"/>
  </p:clrMru>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738" autoAdjust="0"/>
    <p:restoredTop sz="83871" autoAdjust="0"/>
  </p:normalViewPr>
  <p:slideViewPr>
    <p:cSldViewPr snapToGrid="0">
      <p:cViewPr>
        <p:scale>
          <a:sx n="80" d="100"/>
          <a:sy n="80" d="100"/>
        </p:scale>
        <p:origin x="-1776" y="-876"/>
      </p:cViewPr>
      <p:guideLst>
        <p:guide orient="horz" pos="7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46"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3315"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3316"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3317"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DE87708-8F61-4D16-8718-4C85BE1B4C0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3075"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3079"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E52CAA3-DBBA-4272-8743-AD030CA91E6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2427" algn="l" rtl="0" eaLnBrk="0" fontAlgn="base" hangingPunct="0">
      <a:spcBef>
        <a:spcPct val="30000"/>
      </a:spcBef>
      <a:spcAft>
        <a:spcPct val="0"/>
      </a:spcAft>
      <a:defRPr sz="1100" kern="1200">
        <a:solidFill>
          <a:schemeClr val="tx1"/>
        </a:solidFill>
        <a:latin typeface="Arial" charset="0"/>
        <a:ea typeface="+mn-ea"/>
        <a:cs typeface="+mn-cs"/>
      </a:defRPr>
    </a:lvl2pPr>
    <a:lvl3pPr marL="864854" algn="l" rtl="0" eaLnBrk="0" fontAlgn="base" hangingPunct="0">
      <a:spcBef>
        <a:spcPct val="30000"/>
      </a:spcBef>
      <a:spcAft>
        <a:spcPct val="0"/>
      </a:spcAft>
      <a:defRPr sz="1100" kern="1200">
        <a:solidFill>
          <a:schemeClr val="tx1"/>
        </a:solidFill>
        <a:latin typeface="Arial" charset="0"/>
        <a:ea typeface="+mn-ea"/>
        <a:cs typeface="+mn-cs"/>
      </a:defRPr>
    </a:lvl3pPr>
    <a:lvl4pPr marL="1297280" algn="l" rtl="0" eaLnBrk="0" fontAlgn="base" hangingPunct="0">
      <a:spcBef>
        <a:spcPct val="30000"/>
      </a:spcBef>
      <a:spcAft>
        <a:spcPct val="0"/>
      </a:spcAft>
      <a:defRPr sz="1100" kern="1200">
        <a:solidFill>
          <a:schemeClr val="tx1"/>
        </a:solidFill>
        <a:latin typeface="Arial" charset="0"/>
        <a:ea typeface="+mn-ea"/>
        <a:cs typeface="+mn-cs"/>
      </a:defRPr>
    </a:lvl4pPr>
    <a:lvl5pPr marL="1729708" algn="l" rtl="0" eaLnBrk="0" fontAlgn="base" hangingPunct="0">
      <a:spcBef>
        <a:spcPct val="30000"/>
      </a:spcBef>
      <a:spcAft>
        <a:spcPct val="0"/>
      </a:spcAft>
      <a:defRPr sz="1100" kern="1200">
        <a:solidFill>
          <a:schemeClr val="tx1"/>
        </a:solidFill>
        <a:latin typeface="Arial" charset="0"/>
        <a:ea typeface="+mn-ea"/>
        <a:cs typeface="+mn-cs"/>
      </a:defRPr>
    </a:lvl5pPr>
    <a:lvl6pPr marL="2162134" algn="l" defTabSz="864854" rtl="0" eaLnBrk="1" latinLnBrk="0" hangingPunct="1">
      <a:defRPr sz="1100" kern="1200">
        <a:solidFill>
          <a:schemeClr val="tx1"/>
        </a:solidFill>
        <a:latin typeface="+mn-lt"/>
        <a:ea typeface="+mn-ea"/>
        <a:cs typeface="+mn-cs"/>
      </a:defRPr>
    </a:lvl6pPr>
    <a:lvl7pPr marL="2594562" algn="l" defTabSz="864854" rtl="0" eaLnBrk="1" latinLnBrk="0" hangingPunct="1">
      <a:defRPr sz="1100" kern="1200">
        <a:solidFill>
          <a:schemeClr val="tx1"/>
        </a:solidFill>
        <a:latin typeface="+mn-lt"/>
        <a:ea typeface="+mn-ea"/>
        <a:cs typeface="+mn-cs"/>
      </a:defRPr>
    </a:lvl7pPr>
    <a:lvl8pPr marL="3026988" algn="l" defTabSz="864854" rtl="0" eaLnBrk="1" latinLnBrk="0" hangingPunct="1">
      <a:defRPr sz="1100" kern="1200">
        <a:solidFill>
          <a:schemeClr val="tx1"/>
        </a:solidFill>
        <a:latin typeface="+mn-lt"/>
        <a:ea typeface="+mn-ea"/>
        <a:cs typeface="+mn-cs"/>
      </a:defRPr>
    </a:lvl8pPr>
    <a:lvl9pPr marL="3459415" algn="l" defTabSz="8648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F9F343-E5CB-4482-90CF-7B31E4C0076D}" type="slidenum">
              <a:rPr lang="en-US" smtClean="0"/>
              <a:pPr/>
              <a:t>10</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spcBef>
                <a:spcPct val="50000"/>
              </a:spcBef>
            </a:pPr>
            <a:r>
              <a:rPr lang="en-US" sz="1100" dirty="0" smtClean="0">
                <a:effectLst/>
                <a:latin typeface="Arial" pitchFamily="34" charset="0"/>
                <a:cs typeface="Arial" pitchFamily="34" charset="0"/>
              </a:rPr>
              <a:t>The risk of hearing loss increases dramatically as noise levels increase</a:t>
            </a:r>
            <a:r>
              <a:rPr lang="en-US" sz="1100" baseline="0" dirty="0" smtClean="0">
                <a:effectLst/>
                <a:latin typeface="Arial" pitchFamily="34" charset="0"/>
                <a:cs typeface="Arial" pitchFamily="34" charset="0"/>
              </a:rPr>
              <a:t>.  </a:t>
            </a:r>
            <a:r>
              <a:rPr lang="en-US" sz="1100" dirty="0" smtClean="0">
                <a:effectLst/>
                <a:latin typeface="Arial" pitchFamily="34" charset="0"/>
                <a:cs typeface="Arial" pitchFamily="34" charset="0"/>
              </a:rPr>
              <a:t>Exposure to noise levels above 115 decibels for even five minutes is very risky.</a:t>
            </a:r>
            <a:r>
              <a:rPr lang="en-US" sz="1100" baseline="0" dirty="0" smtClean="0">
                <a:effectLst/>
                <a:latin typeface="Arial" pitchFamily="34" charset="0"/>
                <a:cs typeface="Arial" pitchFamily="34" charset="0"/>
              </a:rPr>
              <a:t>  </a:t>
            </a:r>
            <a:r>
              <a:rPr lang="en-US" sz="1100" dirty="0" smtClean="0">
                <a:effectLst/>
                <a:latin typeface="Arial" pitchFamily="34" charset="0"/>
                <a:cs typeface="Arial" pitchFamily="34" charset="0"/>
              </a:rPr>
              <a:t>Impact or banging noise above 140 decibels will cause immediate damage to nerves in the ear.</a:t>
            </a:r>
          </a:p>
          <a:p>
            <a:pPr eaLnBrk="1" hangingPunct="1"/>
            <a:endParaRPr lang="en-US" dirty="0" smtClean="0">
              <a:latin typeface="Arial" pitchFamily="34" charset="0"/>
              <a:cs typeface="Arial" pitchFamily="34" charset="0"/>
            </a:endParaRPr>
          </a:p>
          <a:p>
            <a:r>
              <a:rPr lang="en-US" sz="1100" kern="1200" dirty="0" smtClean="0">
                <a:solidFill>
                  <a:schemeClr val="tx1"/>
                </a:solidFill>
                <a:latin typeface="Arial" pitchFamily="34" charset="0"/>
                <a:cs typeface="Arial" pitchFamily="34" charset="0"/>
              </a:rPr>
              <a:t>a.  Impulse/Impact Noise – sounds that are less that a half second (&lt;.5 seconds).  </a:t>
            </a:r>
            <a:r>
              <a:rPr lang="en-US" sz="1100" u="sng" kern="1200" dirty="0" smtClean="0">
                <a:solidFill>
                  <a:schemeClr val="tx1"/>
                </a:solidFill>
                <a:latin typeface="Arial" pitchFamily="34" charset="0"/>
                <a:cs typeface="Arial" pitchFamily="34" charset="0"/>
              </a:rPr>
              <a:t>Hazardous</a:t>
            </a:r>
            <a:r>
              <a:rPr lang="en-US" sz="1100" kern="1200" dirty="0" smtClean="0">
                <a:solidFill>
                  <a:schemeClr val="tx1"/>
                </a:solidFill>
                <a:latin typeface="Arial" pitchFamily="34" charset="0"/>
                <a:cs typeface="Arial" pitchFamily="34" charset="0"/>
              </a:rPr>
              <a:t> impulse/impact noise includes all explosions and weapon fire.  M16, mortars, field artillery, grenades, RPGs, etc.  This type of noise can cause either sudden or gradual hearing loss.</a:t>
            </a:r>
          </a:p>
          <a:p>
            <a:r>
              <a:rPr lang="en-US" sz="1100" kern="1200" dirty="0" smtClean="0">
                <a:solidFill>
                  <a:schemeClr val="tx1"/>
                </a:solidFill>
                <a:latin typeface="Arial" pitchFamily="34" charset="0"/>
                <a:cs typeface="Arial" pitchFamily="34" charset="0"/>
              </a:rPr>
              <a:t> </a:t>
            </a:r>
          </a:p>
          <a:p>
            <a:r>
              <a:rPr lang="en-US" sz="1100" kern="1200" dirty="0" smtClean="0">
                <a:solidFill>
                  <a:schemeClr val="tx1"/>
                </a:solidFill>
                <a:latin typeface="Arial" pitchFamily="34" charset="0"/>
                <a:cs typeface="Arial" pitchFamily="34" charset="0"/>
              </a:rPr>
              <a:t>1)  Because impulse/impact noise is short, humans can tolerate more loudness before damage occurs….up to 140 decibels without hearing protection. </a:t>
            </a:r>
          </a:p>
          <a:p>
            <a:r>
              <a:rPr lang="en-US" sz="1100" kern="1200" dirty="0" smtClean="0">
                <a:solidFill>
                  <a:schemeClr val="tx1"/>
                </a:solidFill>
                <a:latin typeface="Arial" pitchFamily="34" charset="0"/>
                <a:cs typeface="Arial" pitchFamily="34" charset="0"/>
              </a:rPr>
              <a:t> </a:t>
            </a:r>
          </a:p>
          <a:p>
            <a:r>
              <a:rPr lang="en-US" sz="1100" kern="1200" dirty="0" smtClean="0">
                <a:solidFill>
                  <a:schemeClr val="tx1"/>
                </a:solidFill>
                <a:latin typeface="Arial" pitchFamily="34" charset="0"/>
                <a:cs typeface="Arial" pitchFamily="34" charset="0"/>
              </a:rPr>
              <a:t>2)  This is the type of noise employees commonly understand is dangerous and the sources in the Army are easily identified.  Every single weapon exceeds the safe level.  The M16 is one of the “softer” weapons, and one round is 156 decibels.  </a:t>
            </a:r>
          </a:p>
          <a:p>
            <a:r>
              <a:rPr lang="en-US" sz="1100" kern="1200" dirty="0" smtClean="0">
                <a:solidFill>
                  <a:schemeClr val="tx1"/>
                </a:solidFill>
                <a:latin typeface="Arial" pitchFamily="34" charset="0"/>
                <a:cs typeface="Arial" pitchFamily="34" charset="0"/>
              </a:rPr>
              <a:t> </a:t>
            </a:r>
          </a:p>
          <a:p>
            <a:r>
              <a:rPr lang="en-US" sz="1100" b="1" kern="1200" dirty="0" smtClean="0">
                <a:solidFill>
                  <a:schemeClr val="tx1"/>
                </a:solidFill>
                <a:latin typeface="Arial" pitchFamily="34" charset="0"/>
                <a:cs typeface="Arial" pitchFamily="34" charset="0"/>
              </a:rPr>
              <a:t>WARNING:</a:t>
            </a:r>
            <a:r>
              <a:rPr lang="en-US" sz="1100" kern="1200" dirty="0" smtClean="0">
                <a:solidFill>
                  <a:schemeClr val="tx1"/>
                </a:solidFill>
                <a:latin typeface="Arial" pitchFamily="34" charset="0"/>
                <a:cs typeface="Arial" pitchFamily="34" charset="0"/>
              </a:rPr>
              <a:t>  Weapons maintain their loudness level even when firing blanks.  A blank fired from an M16 is STILL 156 decibels, hearing protection must be worn for all simulated exercises regardless of ammunition used.</a:t>
            </a:r>
          </a:p>
          <a:p>
            <a:r>
              <a:rPr lang="en-US" sz="1100" kern="1200" dirty="0" smtClean="0">
                <a:solidFill>
                  <a:schemeClr val="tx1"/>
                </a:solidFill>
                <a:latin typeface="Arial" pitchFamily="34" charset="0"/>
                <a:cs typeface="Arial" pitchFamily="34" charset="0"/>
              </a:rPr>
              <a:t> </a:t>
            </a:r>
          </a:p>
          <a:p>
            <a:r>
              <a:rPr lang="en-US" sz="1100" kern="1200" dirty="0" smtClean="0">
                <a:solidFill>
                  <a:schemeClr val="tx1"/>
                </a:solidFill>
                <a:latin typeface="Arial" pitchFamily="34" charset="0"/>
                <a:cs typeface="Arial" pitchFamily="34" charset="0"/>
              </a:rPr>
              <a:t>b.  Steady-state Noise – sounds that last longer than a half second (&gt;.5 seconds).  </a:t>
            </a:r>
            <a:r>
              <a:rPr lang="en-US" sz="1100" u="sng" kern="1200" dirty="0" smtClean="0">
                <a:solidFill>
                  <a:schemeClr val="tx1"/>
                </a:solidFill>
                <a:latin typeface="Arial" pitchFamily="34" charset="0"/>
                <a:cs typeface="Arial" pitchFamily="34" charset="0"/>
              </a:rPr>
              <a:t>Hazardous</a:t>
            </a:r>
            <a:r>
              <a:rPr lang="en-US" sz="1100" kern="1200" dirty="0" smtClean="0">
                <a:solidFill>
                  <a:schemeClr val="tx1"/>
                </a:solidFill>
                <a:latin typeface="Arial" pitchFamily="34" charset="0"/>
                <a:cs typeface="Arial" pitchFamily="34" charset="0"/>
              </a:rPr>
              <a:t> steady-state (or continuous) noise sources can include tactical vehicles, aircraft, generators, and even portable burners for MKTs (military kitchen trailers).  This type of noise typically causes gradual hearing loss that grows steadily worse over time with continued exposure.</a:t>
            </a:r>
          </a:p>
          <a:p>
            <a:r>
              <a:rPr lang="en-US" sz="1100" kern="1200" dirty="0" smtClean="0">
                <a:solidFill>
                  <a:schemeClr val="tx1"/>
                </a:solidFill>
                <a:latin typeface="Arial" pitchFamily="34" charset="0"/>
                <a:cs typeface="Arial" pitchFamily="34" charset="0"/>
              </a:rPr>
              <a:t> </a:t>
            </a:r>
          </a:p>
          <a:p>
            <a:r>
              <a:rPr lang="en-US" sz="1100" kern="1200" dirty="0" smtClean="0">
                <a:solidFill>
                  <a:schemeClr val="tx1"/>
                </a:solidFill>
                <a:latin typeface="Arial" pitchFamily="34" charset="0"/>
                <a:cs typeface="Arial" pitchFamily="34" charset="0"/>
              </a:rPr>
              <a:t>1)  Because steady-state noise is longer, often lasting hours in the environment, humans can not tolerate as much loudness before damage occurs.  Hearing protection must be worn whenever the noise source exceeds 85 decibels (</a:t>
            </a:r>
            <a:r>
              <a:rPr lang="en-US" sz="1100" u="sng" kern="1200" dirty="0" smtClean="0">
                <a:solidFill>
                  <a:schemeClr val="tx1"/>
                </a:solidFill>
                <a:latin typeface="Arial" pitchFamily="34" charset="0"/>
                <a:cs typeface="Arial" pitchFamily="34" charset="0"/>
              </a:rPr>
              <a:t>&gt;</a:t>
            </a:r>
            <a:r>
              <a:rPr lang="en-US" sz="1100" kern="1200" dirty="0" smtClean="0">
                <a:solidFill>
                  <a:schemeClr val="tx1"/>
                </a:solidFill>
                <a:latin typeface="Arial" pitchFamily="34" charset="0"/>
                <a:cs typeface="Arial" pitchFamily="34" charset="0"/>
              </a:rPr>
              <a:t>85).</a:t>
            </a:r>
          </a:p>
          <a:p>
            <a:r>
              <a:rPr lang="en-US" sz="1100" kern="1200" dirty="0" smtClean="0">
                <a:solidFill>
                  <a:schemeClr val="tx1"/>
                </a:solidFill>
                <a:latin typeface="Arial" pitchFamily="34" charset="0"/>
                <a:cs typeface="Arial" pitchFamily="34" charset="0"/>
              </a:rPr>
              <a:t> </a:t>
            </a:r>
          </a:p>
          <a:p>
            <a:r>
              <a:rPr lang="en-US" sz="1100" kern="1200" dirty="0" smtClean="0">
                <a:solidFill>
                  <a:schemeClr val="tx1"/>
                </a:solidFill>
                <a:latin typeface="Arial" pitchFamily="34" charset="0"/>
                <a:cs typeface="Arial" pitchFamily="34" charset="0"/>
              </a:rPr>
              <a:t>2)  The damaging effects of this type of noise are the least understood by employees, yet exposures to steady-state noise are the most common in the Army (convoys, flights, generators powering sleeps tents and tactical operation centers, motor pools, flight lines, etc.).  It is also more difficult to determine when the safe level of 85 decibels is exceeded.  To determine if safe levels of noise have been exceeded for steady state noise, there is a simple “Rule of Thumb” that can be used (next slide).</a:t>
            </a:r>
          </a:p>
          <a:p>
            <a:r>
              <a:rPr lang="en-US" sz="1100" kern="1200" dirty="0" smtClean="0">
                <a:solidFill>
                  <a:schemeClr val="tx1"/>
                </a:solidFill>
                <a:latin typeface="Arial" pitchFamily="34" charset="0"/>
                <a:cs typeface="Arial" pitchFamily="34" charset="0"/>
              </a:rPr>
              <a:t> </a:t>
            </a:r>
          </a:p>
          <a:p>
            <a:r>
              <a:rPr lang="en-US" sz="1100" b="1" kern="1200" dirty="0" smtClean="0">
                <a:solidFill>
                  <a:schemeClr val="tx1"/>
                </a:solidFill>
                <a:latin typeface="Arial" pitchFamily="34" charset="0"/>
                <a:cs typeface="Arial" pitchFamily="34" charset="0"/>
              </a:rPr>
              <a:t>WARNING:</a:t>
            </a:r>
            <a:r>
              <a:rPr lang="en-US" sz="1100" kern="1200" dirty="0" smtClean="0">
                <a:solidFill>
                  <a:schemeClr val="tx1"/>
                </a:solidFill>
                <a:latin typeface="Arial" pitchFamily="34" charset="0"/>
                <a:cs typeface="Arial" pitchFamily="34" charset="0"/>
              </a:rPr>
              <a:t>  A four hour convoy ride in a HMMWV at 40 mph exposes the employee to 95 decibels of noise on a continuous basis.  The trauma from that exposure can cause as much damage to hearing as an IED.</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Noise</a:t>
            </a:r>
            <a:r>
              <a:rPr lang="en-US" baseline="0" dirty="0" smtClean="0"/>
              <a:t> levels are approximate</a:t>
            </a:r>
          </a:p>
          <a:p>
            <a:endParaRPr lang="en-US" baseline="0" dirty="0" smtClean="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2CF1AA7-926C-4610-88CC-AB92F486E9D9}" type="slidenum">
              <a:rPr lang="en-US" smtClean="0"/>
              <a:pPr/>
              <a:t>12</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Easy way for the employee to determine if a noise level is dangerous without needing to use a sound level meter.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1C421F1-D1D1-4CBD-A605-313E8E57C755}" type="slidenum">
              <a:rPr lang="en-US" smtClean="0"/>
              <a:pPr/>
              <a:t>13</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100" kern="1200" dirty="0" smtClean="0">
                <a:solidFill>
                  <a:schemeClr val="tx1"/>
                </a:solidFill>
                <a:latin typeface="Arial" charset="0"/>
                <a:ea typeface="+mn-ea"/>
                <a:cs typeface="+mn-cs"/>
              </a:rPr>
              <a:t>In order to mitigate the threat of damage to hearing from hazardous noise, the dangerous sounds must be stopped before reaching the eardrum and setting the chain into motion.  That is done effectively with well-fit hearing protection.  Earplugs must be fit individually to each employee since size varies between individuals in the same way shoe size varies.  A employee may even have two different sized ears that require different earplugs for a proper fit.  The</a:t>
            </a:r>
            <a:r>
              <a:rPr lang="en-US" sz="1100" kern="1200" baseline="0" dirty="0" smtClean="0">
                <a:solidFill>
                  <a:schemeClr val="tx1"/>
                </a:solidFill>
                <a:latin typeface="Arial" charset="0"/>
                <a:ea typeface="+mn-ea"/>
                <a:cs typeface="+mn-cs"/>
              </a:rPr>
              <a:t> type of hearing protection recommended will depend on the type of work that you do and your noise exposures.</a:t>
            </a:r>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  employees need to use the proper size of earplug to protect their hearing.  Once fit by trained personnel, they need to remember their size for future fittings/purchases.  How do they know what size they are?  By the color.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b.  Earplugs are like a plug in a sink, if the plug is too big or too small, the water will leak out.  Noise will follow the same open pathways and reach the eardrum unhindered if the earplug is too small or too big.</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c.  Proper insertion of the earplugs requires a straightening of the ear canal. The human ear canal is “s” shaped to protect the eardrum, if it isn’t straightened, the earplug will hit the first wall and not fit snugly or fall out.  Pull back and up on the ear with the opposite hand while inserting the earplug.  Make sure it is inserted until a tight seal (not painful) is obtained on both sides.</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d.  If the earplugs are fitting properly, the employee should be able to do a self-check of the fit.  The employee is to test for an “occlusion effect”, which means his/her own voice should sound loud in his head (like he has a ‘head cold’) and his breathing should be abnormally loud.  Everything else around him should sound lower or muffled.  He should still have environmental awareness and understand speech, but it should sound softer overall.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e.</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There are different types of earplugs, including the standard preformed (triple flange, quad flange and single flange), hand formed (foam), combat arms earplugs (CAEs), and tactical communication and protective systems (TCAPS).  All perform similar functions (protect hearing) but impact communication differently.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f.</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The combat arms earplugs allow employees to change the settings based on the type of noise present.  In the “combat” setting, employees can hear voices and radios normally (or low level sounds in combat), but when a weapon is fired or an explosion occurs, the noise is dissipated by the tubing in the earplug before it reaches the eardrum.  It allows the employee to maintain situational awareness “outside the wire”, but still be protected from weapon fire.  If the hazardous noise is steady-state, meaning continuous (i.e.; generators, vehicle engines or aircraft), the setting on the CAE can be changed to become a regular earplug that prevents the hazardous, continuous noise from reaching the eardrum.</a:t>
            </a:r>
          </a:p>
          <a:p>
            <a:endParaRPr lang="en-US" sz="1100" kern="1200" dirty="0" smtClean="0">
              <a:solidFill>
                <a:schemeClr val="tx1"/>
              </a:solidFill>
              <a:latin typeface="Arial" charset="0"/>
              <a:ea typeface="+mn-ea"/>
              <a:cs typeface="+mn-cs"/>
            </a:endParaRPr>
          </a:p>
          <a:p>
            <a:pPr eaLnBrk="1" hangingPunct="1"/>
            <a:r>
              <a:rPr lang="en-US" sz="1100" kern="1200" dirty="0" smtClean="0">
                <a:solidFill>
                  <a:schemeClr val="tx1"/>
                </a:solidFill>
                <a:latin typeface="Arial" charset="0"/>
                <a:ea typeface="+mn-ea"/>
                <a:cs typeface="+mn-cs"/>
              </a:rPr>
              <a:t>	g.</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Earmuffs</a:t>
            </a:r>
            <a:r>
              <a:rPr lang="en-US" sz="1100" kern="1200" baseline="0" dirty="0" smtClean="0">
                <a:solidFill>
                  <a:schemeClr val="tx1"/>
                </a:solidFill>
                <a:latin typeface="Arial" charset="0"/>
                <a:ea typeface="+mn-ea"/>
                <a:cs typeface="+mn-cs"/>
              </a:rPr>
              <a:t> should be checked prior to use for any damage.</a:t>
            </a:r>
            <a:r>
              <a:rPr lang="en-US" dirty="0" smtClean="0"/>
              <a:t> The pads on the earmuffs can become flattened, cracked or break down over time resulting in a poor seal on the head and noise leakage into the ear.</a:t>
            </a:r>
          </a:p>
          <a:p>
            <a:endParaRPr lang="en-US" sz="1100" kern="1200" dirty="0" smtClean="0">
              <a:solidFill>
                <a:schemeClr val="tx1"/>
              </a:solidFill>
              <a:latin typeface="Arial" charset="0"/>
              <a:ea typeface="+mn-ea"/>
              <a:cs typeface="+mn-cs"/>
            </a:endParaRPr>
          </a:p>
          <a:p>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b="1" kern="1200" dirty="0" smtClean="0">
                <a:solidFill>
                  <a:schemeClr val="tx1"/>
                </a:solidFill>
                <a:latin typeface="Arial" charset="0"/>
                <a:ea typeface="+mn-ea"/>
                <a:cs typeface="+mn-cs"/>
              </a:rPr>
              <a:t> </a:t>
            </a:r>
            <a:endParaRPr lang="en-US" sz="1100" kern="1200" dirty="0" smtClean="0">
              <a:solidFill>
                <a:schemeClr val="tx1"/>
              </a:solidFill>
              <a:latin typeface="Arial" charset="0"/>
              <a:ea typeface="+mn-ea"/>
              <a:cs typeface="+mn-cs"/>
            </a:endParaRP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Picture #1 Good fit/bad fit?  Answer: bad fit. Picture #1  Good fit/bad fit?  Answer: good fit.  The last flange is sealing the opening of the ear canal and the employee is able to perceive the occlusion effect.</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Picture #2. Good fit/bad fit?  Answer: bad fit.  The earplug is too big, the last flange isn’t able to seal the opening of the ear canal because it can’t be inserted deep enough.  An earplug that is too big also cannot obtain a proper seal for protection.</a:t>
            </a:r>
          </a:p>
          <a:p>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Picture #3.  Good</a:t>
            </a:r>
            <a:r>
              <a:rPr lang="en-US" sz="1100" kern="1200" baseline="0" dirty="0" smtClean="0">
                <a:solidFill>
                  <a:schemeClr val="tx1"/>
                </a:solidFill>
                <a:latin typeface="Arial" charset="0"/>
                <a:ea typeface="+mn-ea"/>
                <a:cs typeface="+mn-cs"/>
              </a:rPr>
              <a:t> fit/bad fit? Answer: bad fit.  The earplug is inserted backwards with the stem in the ear canal.</a:t>
            </a:r>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t>
            </a:r>
          </a:p>
          <a:p>
            <a:r>
              <a:rPr lang="en-US" sz="1100" b="1" kern="1200" dirty="0" smtClean="0">
                <a:solidFill>
                  <a:schemeClr val="tx1"/>
                </a:solidFill>
                <a:latin typeface="Arial" charset="0"/>
                <a:ea typeface="+mn-ea"/>
                <a:cs typeface="+mn-cs"/>
              </a:rPr>
              <a:t>WARNING:</a:t>
            </a:r>
            <a:r>
              <a:rPr lang="en-US" sz="1100" kern="1200" dirty="0" smtClean="0">
                <a:solidFill>
                  <a:schemeClr val="tx1"/>
                </a:solidFill>
                <a:latin typeface="Arial" charset="0"/>
                <a:ea typeface="+mn-ea"/>
                <a:cs typeface="+mn-cs"/>
              </a:rPr>
              <a:t>  One of the most obvious signs of an earplug that is too big is if the flange is folding over on itself.  The groove in the earplug actually creates and holds open an entryway for noise.  If the earplug is folded in anyway, the employee needs the next size down</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kern="1200" dirty="0" smtClean="0">
                <a:solidFill>
                  <a:schemeClr val="tx1"/>
                </a:solidFill>
                <a:latin typeface="Arial" charset="0"/>
                <a:ea typeface="+mn-ea"/>
                <a:cs typeface="+mn-cs"/>
              </a:rPr>
              <a:t>Foam earplugs have both advantages and disadvantages.  Advantages include comfort and the universal fit of the majority of individuals. Disadvantages include the availability (not all noise hazardous areas have foam earplugs available), one-time use (raises cost of supplying units), and the high likelihood of inadequate insertion for protection.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Picture #1.  Good fit/bad fit?  Answer: bad fit.  The foam earplug is not inserted deep enough.  For a dual-colored earplug, proper insertion is assured when no “orange” is showing, only green.  With a single-colored earplug, use the tragus as a point of reference (the tragus is the small piece of cartilage that sits at the front of the ear canal).  If the foam earplug is past the tragus, it needs to be re-inserted.  The employee should not look like Frankenstein’s neck bolts have been moved to his ears!</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Picture #2.  Good fit/bad fit?  Answer: good fit.  Only green is showing and the earplug is in the ear canal past the tragus.</a:t>
            </a:r>
          </a:p>
          <a:p>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Picture #3. Good fit/bad fit?  Answer: Bad</a:t>
            </a:r>
            <a:r>
              <a:rPr lang="en-US" sz="1100" kern="1200" baseline="0" dirty="0" smtClean="0">
                <a:solidFill>
                  <a:schemeClr val="tx1"/>
                </a:solidFill>
                <a:latin typeface="Arial" charset="0"/>
                <a:ea typeface="+mn-ea"/>
                <a:cs typeface="+mn-cs"/>
              </a:rPr>
              <a:t> fit. The orange is showing which indicates the earplug is in backwards.</a:t>
            </a:r>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b="1" kern="1200" dirty="0" smtClean="0">
                <a:solidFill>
                  <a:schemeClr val="tx1"/>
                </a:solidFill>
                <a:latin typeface="Arial" charset="0"/>
                <a:ea typeface="+mn-ea"/>
                <a:cs typeface="+mn-cs"/>
              </a:rPr>
              <a:t>WARNING:</a:t>
            </a:r>
            <a:r>
              <a:rPr lang="en-US" sz="1100" kern="1200" dirty="0" smtClean="0">
                <a:solidFill>
                  <a:schemeClr val="tx1"/>
                </a:solidFill>
                <a:latin typeface="Arial" charset="0"/>
                <a:ea typeface="+mn-ea"/>
                <a:cs typeface="+mn-cs"/>
              </a:rPr>
              <a:t>  Foam earplugs do not fit everyone, especially if the employee has a small ear canal.  The earplug cannot be altered (i.e.; cut or trimmed) without compromising protection.  If the earplug has to be altered to obtain a good fit, it cannot be used by that employee.</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34" charset="0"/>
                <a:cs typeface="Arial" pitchFamily="34" charset="0"/>
              </a:rPr>
              <a:t>Loud background noise can overwhelm the ears making it difficult to hear a coworker.  When used correctly earplugs or muffs mute the background noise so that a coworker</a:t>
            </a:r>
            <a:r>
              <a:rPr lang="en-US" baseline="0" dirty="0" smtClean="0">
                <a:latin typeface="Arial" pitchFamily="34" charset="0"/>
                <a:cs typeface="Arial" pitchFamily="34" charset="0"/>
              </a:rPr>
              <a:t> or a warning bell from a truck backing up will be easier to hear.</a:t>
            </a:r>
            <a:r>
              <a:rPr lang="en-US" dirty="0" smtClean="0">
                <a:latin typeface="Arial" pitchFamily="34" charset="0"/>
                <a:cs typeface="Arial" pitchFamily="34" charset="0"/>
              </a:rPr>
              <a:t>  </a:t>
            </a:r>
          </a:p>
          <a:p>
            <a:pPr eaLnBrk="1" hangingPunct="1"/>
            <a:endParaRPr lang="en-US" dirty="0" smtClean="0">
              <a:latin typeface="Arial" pitchFamily="34" charset="0"/>
              <a:cs typeface="Arial" pitchFamily="34" charset="0"/>
            </a:endParaRPr>
          </a:p>
          <a:p>
            <a:pPr eaLnBrk="1" hangingPunct="1">
              <a:lnSpc>
                <a:spcPct val="80000"/>
              </a:lnSpc>
              <a:buClr>
                <a:schemeClr val="tx1"/>
              </a:buClr>
              <a:buFontTx/>
              <a:buNone/>
              <a:defRPr/>
            </a:pPr>
            <a:r>
              <a:rPr lang="en-US" sz="1100" dirty="0" smtClean="0">
                <a:effectLst/>
                <a:latin typeface="Arial" pitchFamily="34" charset="0"/>
                <a:cs typeface="Arial" pitchFamily="34" charset="0"/>
              </a:rPr>
              <a:t>Earmuffs and plugs provide good protection only when used properly.</a:t>
            </a:r>
            <a:r>
              <a:rPr lang="en-US" sz="1100" baseline="0" dirty="0" smtClean="0">
                <a:effectLst/>
                <a:latin typeface="Arial" pitchFamily="34" charset="0"/>
                <a:cs typeface="Arial" pitchFamily="34" charset="0"/>
              </a:rPr>
              <a:t> </a:t>
            </a:r>
            <a:r>
              <a:rPr lang="en-US" sz="1100" dirty="0" smtClean="0">
                <a:effectLst/>
                <a:latin typeface="Arial" pitchFamily="34" charset="0"/>
                <a:cs typeface="Arial" pitchFamily="34" charset="0"/>
              </a:rPr>
              <a:t>Sometimes people will remove hearing protection for “just a minute” in a noisy area.</a:t>
            </a:r>
            <a:r>
              <a:rPr lang="en-US" sz="1100" baseline="0" dirty="0" smtClean="0">
                <a:effectLst/>
                <a:latin typeface="Arial" pitchFamily="34" charset="0"/>
                <a:cs typeface="Arial" pitchFamily="34" charset="0"/>
              </a:rPr>
              <a:t> T</a:t>
            </a:r>
            <a:r>
              <a:rPr lang="en-US" sz="1100" dirty="0" smtClean="0">
                <a:effectLst/>
                <a:latin typeface="Arial" pitchFamily="34" charset="0"/>
                <a:cs typeface="Arial" pitchFamily="34" charset="0"/>
              </a:rPr>
              <a:t>his could result in noise overexposure.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Audiometric testing is required of all employees exposed to 8-hour average noise levels of 85 decibels or above.</a:t>
            </a:r>
          </a:p>
          <a:p>
            <a:pPr eaLnBrk="1" hangingPunct="1"/>
            <a:endParaRPr lang="en-US" dirty="0" smtClean="0"/>
          </a:p>
          <a:p>
            <a:pPr eaLnBrk="1" hangingPunct="1"/>
            <a:r>
              <a:rPr lang="en-US" dirty="0" smtClean="0"/>
              <a:t>Audiometric testing</a:t>
            </a:r>
            <a:r>
              <a:rPr lang="en-US" baseline="0" dirty="0" smtClean="0"/>
              <a:t> detects changes in hearing early. </a:t>
            </a:r>
            <a:r>
              <a:rPr lang="en-US" dirty="0" smtClean="0"/>
              <a:t>Excessive noise exposure can occur at work or at home. Home activities that include exposure to excessive noise include use of woodworking equipment or chain saws, gun target practice, motorcycle riding, attending rock concerts, or listening</a:t>
            </a:r>
            <a:r>
              <a:rPr lang="en-US" baseline="0" dirty="0" smtClean="0"/>
              <a:t> to loud music through headphones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Hearing loss can also be caused by other reasons such as ear infections, excessive wax in the ear, or other medical conditions. If a hearing loss is detected through audiometric testing,</a:t>
            </a:r>
            <a:r>
              <a:rPr lang="en-US" baseline="0" dirty="0" smtClean="0"/>
              <a:t> you will be referred for a diagnostic hearing evaluation</a:t>
            </a:r>
            <a:r>
              <a:rPr lang="en-US" dirty="0" smtClean="0"/>
              <a:t>.  </a:t>
            </a:r>
          </a:p>
          <a:p>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OSHA requires employers to provide annual audiograms within year of the baseline test. Workers’ hearing is tested annually to identify a change in their hearing ability as early as possible. This enables employers to initiate protective follow-up measures before hearing loss progresses. Employers must compare annual audiograms to baseline audiograms to determine whether the audiogram is valid and whether the employee has lost hearing ability or experienced a standard threshold shift (STS). An STS is an average shift in either ear of 10 dB or more at 2,000, 3,000, and 4,000 Hz.</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OSHA</a:t>
            </a:r>
            <a:r>
              <a:rPr lang="en-US" baseline="0" dirty="0" smtClean="0"/>
              <a:t> is the Occupational Safety and Health Administration</a:t>
            </a:r>
            <a:r>
              <a:rPr lang="en-US" baseline="0" smtClean="0"/>
              <a:t>.  </a:t>
            </a:r>
            <a:r>
              <a:rPr lang="en-US" smtClean="0"/>
              <a:t>DA </a:t>
            </a:r>
            <a:r>
              <a:rPr lang="en-US" dirty="0" smtClean="0"/>
              <a:t>PAM 40-501 requires employers to keep any information regarding employee testing and training for the duration of employment plus </a:t>
            </a:r>
            <a:r>
              <a:rPr lang="en-US" smtClean="0"/>
              <a:t>30 years.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Permanent hearing loss is</a:t>
            </a:r>
            <a:r>
              <a:rPr lang="en-US" sz="1100" kern="1200" baseline="0" dirty="0" smtClean="0">
                <a:solidFill>
                  <a:schemeClr val="tx1"/>
                </a:solidFill>
                <a:latin typeface="Arial" charset="0"/>
                <a:ea typeface="+mn-ea"/>
                <a:cs typeface="+mn-cs"/>
              </a:rPr>
              <a:t> one of the most under identified injuries </a:t>
            </a:r>
            <a:r>
              <a:rPr lang="en-US" sz="1100" kern="1200" dirty="0" smtClean="0">
                <a:solidFill>
                  <a:schemeClr val="tx1"/>
                </a:solidFill>
                <a:latin typeface="Arial" charset="0"/>
                <a:ea typeface="+mn-ea"/>
                <a:cs typeface="+mn-cs"/>
              </a:rPr>
              <a:t> due to the nature of the symptoms.  Although symptoms include temporary hearing loss (“muffled sounds”) and tinnitus (ringing in the ears), it does not include pain. </a:t>
            </a:r>
            <a:r>
              <a:rPr lang="en-US" sz="1100" kern="1200" dirty="0" smtClean="0">
                <a:solidFill>
                  <a:schemeClr val="tx1"/>
                </a:solidFill>
                <a:latin typeface="Arial" charset="0"/>
                <a:ea typeface="+mn-ea"/>
                <a:cs typeface="+mn-cs"/>
              </a:rPr>
              <a:t>Complicating </a:t>
            </a:r>
            <a:r>
              <a:rPr lang="en-US" sz="1100" kern="1200" dirty="0" smtClean="0">
                <a:solidFill>
                  <a:schemeClr val="tx1"/>
                </a:solidFill>
                <a:latin typeface="Arial" charset="0"/>
                <a:ea typeface="+mn-ea"/>
                <a:cs typeface="+mn-cs"/>
              </a:rPr>
              <a:t>matters, the initial symptoms often improve in time and there are no visible signs of the injury (i.e.; blood), leaving the</a:t>
            </a:r>
            <a:r>
              <a:rPr lang="en-US" sz="1100" kern="1200" baseline="0" dirty="0" smtClean="0">
                <a:solidFill>
                  <a:schemeClr val="tx1"/>
                </a:solidFill>
                <a:latin typeface="Arial" charset="0"/>
                <a:ea typeface="+mn-ea"/>
                <a:cs typeface="+mn-cs"/>
              </a:rPr>
              <a:t> individual</a:t>
            </a:r>
            <a:r>
              <a:rPr lang="en-US" sz="1100" kern="1200" dirty="0" smtClean="0">
                <a:solidFill>
                  <a:schemeClr val="tx1"/>
                </a:solidFill>
                <a:latin typeface="Arial" charset="0"/>
                <a:ea typeface="+mn-ea"/>
                <a:cs typeface="+mn-cs"/>
              </a:rPr>
              <a:t> with the impression that the injury is not permanent and has left no damage behind.  </a:t>
            </a:r>
            <a:r>
              <a:rPr lang="en-US" sz="1100" kern="1200" dirty="0" smtClean="0">
                <a:solidFill>
                  <a:schemeClr val="tx1"/>
                </a:solidFill>
                <a:latin typeface="Arial" charset="0"/>
                <a:ea typeface="+mn-ea"/>
                <a:cs typeface="+mn-cs"/>
              </a:rPr>
              <a:t>Once damage to the </a:t>
            </a:r>
            <a:r>
              <a:rPr lang="en-US" dirty="0" smtClean="0"/>
              <a:t>inner begins, it leaves </a:t>
            </a:r>
            <a:r>
              <a:rPr lang="en-US" sz="1100" kern="1200" dirty="0" smtClean="0">
                <a:solidFill>
                  <a:schemeClr val="tx1"/>
                </a:solidFill>
                <a:latin typeface="Arial" charset="0"/>
                <a:ea typeface="+mn-ea"/>
                <a:cs typeface="+mn-cs"/>
              </a:rPr>
              <a:t>the </a:t>
            </a:r>
            <a:r>
              <a:rPr lang="en-US" sz="1100" kern="1200" dirty="0" smtClean="0">
                <a:solidFill>
                  <a:schemeClr val="tx1"/>
                </a:solidFill>
                <a:latin typeface="Arial" charset="0"/>
                <a:ea typeface="+mn-ea"/>
                <a:cs typeface="+mn-cs"/>
              </a:rPr>
              <a:t>employee</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vulnerable to a gradual or sudden decline in hearing with continued exposures.</a:t>
            </a:r>
          </a:p>
          <a:p>
            <a:endParaRPr lang="en-US" sz="1100" kern="1200" dirty="0" smtClean="0">
              <a:solidFill>
                <a:schemeClr val="tx1"/>
              </a:solidFill>
              <a:latin typeface="Arial" charset="0"/>
              <a:ea typeface="+mn-ea"/>
              <a:cs typeface="+mn-cs"/>
            </a:endParaRPr>
          </a:p>
          <a:p>
            <a:r>
              <a:rPr lang="en-US" dirty="0" smtClean="0"/>
              <a:t>D</a:t>
            </a:r>
            <a:r>
              <a:rPr lang="en-US" dirty="0" smtClean="0"/>
              <a:t>amage to the ear from </a:t>
            </a:r>
            <a:r>
              <a:rPr lang="en-US" dirty="0" smtClean="0"/>
              <a:t>exposure to excessive </a:t>
            </a:r>
            <a:r>
              <a:rPr lang="en-US" dirty="0" smtClean="0"/>
              <a:t>noise is </a:t>
            </a:r>
            <a:r>
              <a:rPr lang="en-US" dirty="0" smtClean="0"/>
              <a:t>permanent.  Exposure</a:t>
            </a:r>
            <a:r>
              <a:rPr lang="en-US" baseline="0" dirty="0" smtClean="0"/>
              <a:t> to excessively</a:t>
            </a:r>
            <a:r>
              <a:rPr lang="en-US" dirty="0" smtClean="0"/>
              <a:t> loud noise can</a:t>
            </a:r>
            <a:r>
              <a:rPr lang="en-US" baseline="0" dirty="0" smtClean="0"/>
              <a:t> </a:t>
            </a:r>
            <a:r>
              <a:rPr lang="en-US" dirty="0" smtClean="0"/>
              <a:t>occur any where: at work, at home, or at play.  Power tools, recreational equipment, music or  headphones can all generate excessive noise. </a:t>
            </a:r>
          </a:p>
          <a:p>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Education and Preventive measures are the key to mitigating the threat.  Understand the threat, its potential impact, and how to stop the injury before it starts.</a:t>
            </a:r>
          </a:p>
          <a:p>
            <a:r>
              <a:rPr lang="en-US" sz="1100" b="1" kern="1200" dirty="0" smtClean="0">
                <a:solidFill>
                  <a:schemeClr val="tx1"/>
                </a:solidFill>
                <a:latin typeface="Arial" charset="0"/>
                <a:ea typeface="+mn-ea"/>
                <a:cs typeface="+mn-cs"/>
              </a:rPr>
              <a:t> </a:t>
            </a:r>
            <a:endParaRPr lang="en-US" sz="11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 </a:t>
            </a:r>
            <a:r>
              <a:rPr lang="en-US" dirty="0" smtClean="0"/>
              <a:t>The damage from exposure to noise occurs in the inner the ear (the cochlea). There are tiny hair cells in this part of the ear that are “flattened out” when exposed to noise. If the exposure is short, the hair cells raise back up, similar to blades of grass</a:t>
            </a:r>
            <a:r>
              <a:rPr lang="en-US" baseline="0" dirty="0" smtClean="0"/>
              <a:t> after you stepped on them</a:t>
            </a:r>
            <a:r>
              <a:rPr lang="en-US" dirty="0" smtClean="0"/>
              <a:t>. After</a:t>
            </a:r>
            <a:r>
              <a:rPr lang="en-US" baseline="0" dirty="0" smtClean="0"/>
              <a:t> repeated stepping on the grass eventually the blade will not “bounce back”.  The tiny hair cells in the inner ear also do not “bounce back” if </a:t>
            </a:r>
            <a:r>
              <a:rPr lang="en-US" dirty="0" smtClean="0"/>
              <a:t>the noise exposure is long or extremely loud</a:t>
            </a:r>
            <a:r>
              <a:rPr lang="en-US" baseline="0" dirty="0" smtClean="0"/>
              <a:t> </a:t>
            </a:r>
            <a:r>
              <a:rPr lang="en-US" dirty="0" smtClean="0"/>
              <a:t>and hearing loss</a:t>
            </a:r>
            <a:r>
              <a:rPr lang="en-US" baseline="0" dirty="0" smtClean="0"/>
              <a:t> occurs</a:t>
            </a:r>
            <a:r>
              <a:rPr lang="en-US" dirty="0" smtClean="0"/>
              <a:t>.  When all the hair cells are damaged, complete deafness occurs. </a:t>
            </a:r>
            <a:endParaRPr lang="en-US" sz="11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Speech includes higher pitches such as in the letter “s”</a:t>
            </a:r>
            <a:r>
              <a:rPr lang="en-US" baseline="0" dirty="0" smtClean="0"/>
              <a:t> or alarms and warning sounds.</a:t>
            </a:r>
            <a:r>
              <a:rPr lang="en-US" dirty="0" smtClean="0"/>
              <a:t>  People who have some hearing loss will often say “I can hear you talking, but I can’t understand you”.  The difficulty in hearing speech is usually worse in a crowded room when many people are talking.</a:t>
            </a:r>
          </a:p>
          <a:p>
            <a:pPr eaLnBrk="1" hangingPunct="1"/>
            <a:r>
              <a:rPr lang="en-US" dirty="0" smtClean="0"/>
              <a:t> Other signs that a person is losing their hearing is that they will often turn up a TV or radio, or they may say they can’t hear birds singing anymore. Remember,</a:t>
            </a:r>
            <a:r>
              <a:rPr lang="en-US" baseline="0" dirty="0" smtClean="0"/>
              <a:t> once hearing loss from noise exposure occurs, the damage is permanent.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0FC5DE3-F247-4E37-AE8D-9132EF296DC7}" type="slidenum">
              <a:rPr lang="en-US" smtClean="0"/>
              <a:pPr/>
              <a:t>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This illustrates where the hearing</a:t>
            </a:r>
            <a:r>
              <a:rPr lang="en-US" baseline="0" dirty="0" smtClean="0"/>
              <a:t> </a:t>
            </a:r>
            <a:r>
              <a:rPr lang="en-US" dirty="0" smtClean="0"/>
              <a:t>loss occurs. The irreparable damage occurs inside the cochlea (which is encased in bone). If</a:t>
            </a:r>
            <a:r>
              <a:rPr lang="en-US" baseline="0" dirty="0" smtClean="0"/>
              <a:t> the eardrum or </a:t>
            </a:r>
            <a:r>
              <a:rPr lang="en-US" dirty="0" smtClean="0"/>
              <a:t>tympanic membrane is</a:t>
            </a:r>
            <a:r>
              <a:rPr lang="en-US" baseline="0" dirty="0" smtClean="0"/>
              <a:t> damaged it will often </a:t>
            </a:r>
            <a:r>
              <a:rPr lang="en-US" dirty="0" smtClean="0"/>
              <a:t>grow back or can be surgically repaired in most cases. </a:t>
            </a:r>
          </a:p>
          <a:p>
            <a:pPr eaLnBrk="1" hangingPunct="1"/>
            <a:endParaRPr lang="en-US" dirty="0" smtClean="0"/>
          </a:p>
          <a:p>
            <a:r>
              <a:rPr lang="en-US" sz="1100" kern="1200" dirty="0" smtClean="0">
                <a:solidFill>
                  <a:schemeClr val="tx1"/>
                </a:solidFill>
                <a:latin typeface="Arial" charset="0"/>
                <a:ea typeface="+mn-ea"/>
                <a:cs typeface="+mn-cs"/>
              </a:rPr>
              <a:t>How the system works:  sound comes down the ear canal and vibrates the eardrum. The eardrum vibrates the bones in a chain.  The last bone pumps into a window to the cochlea (the hearing organ).  It creates a fluid wave at the start of the cochlea that flows through the chambers of the organ.  (Provide an example to illustrate how this works: the fluid wave in the cochlea is created by the chain of bones similar to the way pushing on the side of an above ground pool would create a wave inside the pool.  The harder and faster the wall is pushed, the bigger and more powerful the wave.  The size and power of the wave generated inside the cochlea depends on how loud the sound is. The louder the sound, the harder and faster the bone pumps.  The end result is a bigger wave inside the hearing organ [or cochlea]).</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How the damage occurs:  the powerful wave from dangerous noise levels then crashes down the first turn and can’t stop.  It hits the first turn at full speed and crashes through, damaging the nerves along the first turn of the cochlea by crushing them (shearing action).  The first turn of the cochlea is high pitched hearing.  When high-pitched hearing occurs, it affects speech understanding.  The soft, high-pitched sounds of speech (i.e.; “s”, “</a:t>
            </a:r>
            <a:r>
              <a:rPr lang="en-US" sz="1100" kern="1200" dirty="0" err="1" smtClean="0">
                <a:solidFill>
                  <a:schemeClr val="tx1"/>
                </a:solidFill>
                <a:latin typeface="Arial" charset="0"/>
                <a:ea typeface="+mn-ea"/>
                <a:cs typeface="+mn-cs"/>
              </a:rPr>
              <a:t>th</a:t>
            </a:r>
            <a:r>
              <a:rPr lang="en-US" sz="1100" kern="1200" dirty="0" smtClean="0">
                <a:solidFill>
                  <a:schemeClr val="tx1"/>
                </a:solidFill>
                <a:latin typeface="Arial" charset="0"/>
                <a:ea typeface="+mn-ea"/>
                <a:cs typeface="+mn-cs"/>
              </a:rPr>
              <a:t>”, “f”, “</a:t>
            </a:r>
            <a:r>
              <a:rPr lang="en-US" sz="1100" kern="1200" dirty="0" err="1" smtClean="0">
                <a:solidFill>
                  <a:schemeClr val="tx1"/>
                </a:solidFill>
                <a:latin typeface="Arial" charset="0"/>
                <a:ea typeface="+mn-ea"/>
                <a:cs typeface="+mn-cs"/>
              </a:rPr>
              <a:t>sh</a:t>
            </a:r>
            <a:r>
              <a:rPr lang="en-US" sz="1100" kern="1200" dirty="0" smtClean="0">
                <a:solidFill>
                  <a:schemeClr val="tx1"/>
                </a:solidFill>
                <a:latin typeface="Arial" charset="0"/>
                <a:ea typeface="+mn-ea"/>
                <a:cs typeface="+mn-cs"/>
              </a:rPr>
              <a:t>”, “k”) are more difficult to understand and speech is not as clear.</a:t>
            </a:r>
          </a:p>
          <a:p>
            <a:r>
              <a:rPr lang="en-US" sz="1100" kern="1200" dirty="0" smtClean="0">
                <a:solidFill>
                  <a:schemeClr val="tx1"/>
                </a:solidFill>
                <a:latin typeface="Arial" charset="0"/>
                <a:ea typeface="+mn-ea"/>
                <a:cs typeface="+mn-cs"/>
              </a:rPr>
              <a:t>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F211A0E-899B-4D5F-950A-C287E030A347}" type="slidenum">
              <a:rPr lang="en-US" smtClean="0"/>
              <a:pPr/>
              <a:t>8</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The first picture is one of healthy hair cells</a:t>
            </a:r>
            <a:r>
              <a:rPr lang="en-US" baseline="0" dirty="0" smtClean="0"/>
              <a:t> in the cochlea.</a:t>
            </a:r>
            <a:r>
              <a:rPr lang="en-US" dirty="0" smtClean="0"/>
              <a:t>  The second picture is what it looks like after noise damage.  Many of the hair cells are gone (and will</a:t>
            </a:r>
            <a:r>
              <a:rPr lang="en-US" baseline="0" dirty="0" smtClean="0"/>
              <a:t> not</a:t>
            </a:r>
            <a:r>
              <a:rPr lang="en-US" dirty="0" smtClean="0"/>
              <a:t> grow back).  Now the hair cells are missing, so when the basilar membrane and </a:t>
            </a:r>
            <a:r>
              <a:rPr lang="en-US" dirty="0" err="1" smtClean="0"/>
              <a:t>tectorial</a:t>
            </a:r>
            <a:r>
              <a:rPr lang="en-US" dirty="0" smtClean="0"/>
              <a:t> membrane try to shear them, there’s nothing to bend and cause the nerve to fire = hearing loss. The bent hair cells are stuck in the shearing position, which means the nerve underneath thinks they’re bending in response to a sound, so it fires over and over again = tinnitus or ringing in the ears.</a:t>
            </a:r>
          </a:p>
          <a:p>
            <a:pPr eaLnBrk="1" hangingPunct="1"/>
            <a:endParaRPr lang="en-US" dirty="0" smtClean="0"/>
          </a:p>
          <a:p>
            <a:pPr eaLnBrk="1" hangingPunct="1"/>
            <a:r>
              <a:rPr lang="en-US" dirty="0" smtClean="0"/>
              <a:t>The hearing loss from noise exposure always</a:t>
            </a:r>
            <a:r>
              <a:rPr lang="en-US" baseline="0" dirty="0" smtClean="0"/>
              <a:t> </a:t>
            </a:r>
            <a:r>
              <a:rPr lang="en-US" dirty="0" smtClean="0"/>
              <a:t>starts in the high pitches (the about 2/3rds of the way across the piano, on the right side, where the keys are higher pitched).  What that means is the</a:t>
            </a:r>
            <a:r>
              <a:rPr lang="en-US" baseline="0" dirty="0" smtClean="0"/>
              <a:t> employees</a:t>
            </a:r>
            <a:r>
              <a:rPr lang="en-US" dirty="0" smtClean="0"/>
              <a:t> lose the ability to hear several speech sounds (s, sh, t, k, ch, f, h). These are the speech sounds that make it easy for</a:t>
            </a:r>
            <a:r>
              <a:rPr lang="en-US" baseline="0" dirty="0" smtClean="0"/>
              <a:t> us to</a:t>
            </a:r>
            <a:r>
              <a:rPr lang="en-US" dirty="0" smtClean="0"/>
              <a:t> understand speech when there’s background noise (such</a:t>
            </a:r>
            <a:r>
              <a:rPr lang="en-US" baseline="0" dirty="0" smtClean="0"/>
              <a:t> as, </a:t>
            </a:r>
            <a:r>
              <a:rPr lang="en-US" dirty="0" smtClean="0"/>
              <a:t>trying to hear over a two-way radio).  Next, localization is affected.  Some soft sounds are really hard to hear, like the subtle movements of</a:t>
            </a:r>
            <a:r>
              <a:rPr lang="en-US" baseline="0" dirty="0" smtClean="0"/>
              <a:t> people walking nearby </a:t>
            </a:r>
            <a:r>
              <a:rPr lang="en-US" dirty="0" smtClean="0"/>
              <a:t>or mechanical</a:t>
            </a:r>
            <a:r>
              <a:rPr lang="en-US" baseline="0" dirty="0" smtClean="0"/>
              <a:t> noise in equipment that needs to be repaired</a:t>
            </a:r>
            <a:r>
              <a:rPr lang="en-US" dirty="0" smtClean="0"/>
              <a:t>.  Hearing</a:t>
            </a:r>
            <a:r>
              <a:rPr lang="en-US" baseline="0" dirty="0" smtClean="0"/>
              <a:t> loss from noise could affect your ability to hear safety warnings on the job.</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no cure for tinnitus</a:t>
            </a:r>
            <a:r>
              <a:rPr lang="en-US" dirty="0" smtClean="0"/>
              <a:t>. However, there are several treatments that can provide some relief.</a:t>
            </a:r>
            <a:r>
              <a:rPr lang="en-US" baseline="0" dirty="0" smtClean="0"/>
              <a:t>  Discuss your tinnitus symptoms with your Hearing Program Manager or healthcare provider so they can advise you regarding medical follow up or referral.</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Ttile slide graphic only.jpg"/>
          <p:cNvPicPr>
            <a:picLocks noChangeAspect="1"/>
          </p:cNvPicPr>
          <p:nvPr/>
        </p:nvPicPr>
        <p:blipFill>
          <a:blip r:embed="rId2" cstate="print"/>
          <a:stretch>
            <a:fillRect/>
          </a:stretch>
        </p:blipFill>
        <p:spPr>
          <a:xfrm>
            <a:off x="0" y="2119446"/>
            <a:ext cx="9144000" cy="2423160"/>
          </a:xfrm>
          <a:prstGeom prst="rect">
            <a:avLst/>
          </a:prstGeom>
        </p:spPr>
      </p:pic>
      <p:sp>
        <p:nvSpPr>
          <p:cNvPr id="5" name="TextBox 4"/>
          <p:cNvSpPr txBox="1"/>
          <p:nvPr userDrawn="1"/>
        </p:nvSpPr>
        <p:spPr>
          <a:xfrm>
            <a:off x="3990109" y="6627168"/>
            <a:ext cx="1163782" cy="230832"/>
          </a:xfrm>
          <a:prstGeom prst="rect">
            <a:avLst/>
          </a:prstGeom>
          <a:noFill/>
        </p:spPr>
        <p:txBody>
          <a:bodyPr wrap="square" rtlCol="0">
            <a:spAutoFit/>
          </a:bodyPr>
          <a:lstStyle/>
          <a:p>
            <a:pPr algn="ctr"/>
            <a:r>
              <a:rPr lang="en-US" sz="900" dirty="0" smtClean="0"/>
              <a:t>UNCLASSIFIED</a:t>
            </a:r>
            <a:endParaRPr lang="en-US" sz="9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573"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027" y="766118"/>
            <a:ext cx="4041322"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dirty="0" smtClean="0"/>
              <a:t>Click to edit Master text styles</a:t>
            </a:r>
          </a:p>
        </p:txBody>
      </p:sp>
      <p:sp>
        <p:nvSpPr>
          <p:cNvPr id="4" name="Content Placeholder 3"/>
          <p:cNvSpPr>
            <a:spLocks noGrp="1"/>
          </p:cNvSpPr>
          <p:nvPr>
            <p:ph sz="half" idx="2"/>
          </p:nvPr>
        </p:nvSpPr>
        <p:spPr>
          <a:xfrm>
            <a:off x="269027" y="1471000"/>
            <a:ext cx="4041322"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6972" y="766118"/>
            <a:ext cx="4042833"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dirty="0" smtClean="0"/>
              <a:t>Click to edit Master text styles</a:t>
            </a:r>
          </a:p>
        </p:txBody>
      </p:sp>
      <p:sp>
        <p:nvSpPr>
          <p:cNvPr id="6" name="Content Placeholder 5"/>
          <p:cNvSpPr>
            <a:spLocks noGrp="1"/>
          </p:cNvSpPr>
          <p:nvPr>
            <p:ph sz="quarter" idx="4"/>
          </p:nvPr>
        </p:nvSpPr>
        <p:spPr>
          <a:xfrm>
            <a:off x="4796972" y="1471000"/>
            <a:ext cx="4042833"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a:spLocks noGrp="1" noChangeArrowheads="1"/>
          </p:cNvSpPr>
          <p:nvPr userDrawn="1">
            <p:ph type="title"/>
          </p:nvPr>
        </p:nvSpPr>
        <p:spPr>
          <a:xfrm>
            <a:off x="372794" y="70338"/>
            <a:ext cx="8398411" cy="523196"/>
          </a:xfrm>
          <a:noFill/>
        </p:spPr>
        <p:txBody>
          <a:bodyPr wrap="square" lIns="91408" tIns="45704" rIns="91408" bIns="45704">
            <a:spAutoFit/>
          </a:bodyPr>
          <a:lstStyle>
            <a:lvl1pPr>
              <a:defRPr>
                <a:solidFill>
                  <a:schemeClr val="bg1"/>
                </a:solidFill>
                <a:effectLst>
                  <a:outerShdw blurRad="38100" dist="38100" dir="2700000" algn="tl">
                    <a:srgbClr val="000000">
                      <a:alpha val="43137"/>
                    </a:srgbClr>
                  </a:outerShdw>
                </a:effectLst>
              </a:defRPr>
            </a:lvl1pPr>
          </a:lstStyle>
          <a:p>
            <a:pPr eaLnBrk="1" hangingPunct="1"/>
            <a:r>
              <a:rPr lang="en-US" sz="2800" dirty="0" smtClean="0"/>
              <a:t>Slide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3"/>
          <p:cNvSpPr>
            <a:spLocks noGrp="1" noChangeArrowheads="1"/>
          </p:cNvSpPr>
          <p:nvPr userDrawn="1">
            <p:ph type="title"/>
          </p:nvPr>
        </p:nvSpPr>
        <p:spPr>
          <a:xfrm>
            <a:off x="372794" y="46892"/>
            <a:ext cx="8398411" cy="523196"/>
          </a:xfrm>
          <a:noFill/>
        </p:spPr>
        <p:txBody>
          <a:bodyPr wrap="square" lIns="91408" tIns="45704" rIns="91408" bIns="45704">
            <a:spAutoFit/>
          </a:bodyPr>
          <a:lstStyle>
            <a:lvl1pPr>
              <a:defRPr>
                <a:solidFill>
                  <a:schemeClr val="bg1"/>
                </a:solidFill>
                <a:effectLst>
                  <a:outerShdw blurRad="38100" dist="38100" dir="2700000" algn="tl">
                    <a:srgbClr val="000000">
                      <a:alpha val="43137"/>
                    </a:srgbClr>
                  </a:outerShdw>
                </a:effectLst>
              </a:defRPr>
            </a:lvl1pPr>
          </a:lstStyle>
          <a:p>
            <a:pPr eaLnBrk="1" hangingPunct="1"/>
            <a:r>
              <a:rPr lang="en-US" sz="2800" dirty="0" smtClean="0"/>
              <a:t>Slide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2" descr="Wide World header.jpg"/>
          <p:cNvPicPr>
            <a:picLocks noChangeAspect="1"/>
          </p:cNvPicPr>
          <p:nvPr/>
        </p:nvPicPr>
        <p:blipFill>
          <a:blip r:embed="rId2" cstate="print"/>
          <a:stretch>
            <a:fillRect/>
          </a:stretch>
        </p:blipFill>
        <p:spPr>
          <a:xfrm>
            <a:off x="0" y="0"/>
            <a:ext cx="9144000" cy="1078992"/>
          </a:xfrm>
          <a:prstGeom prst="rect">
            <a:avLst/>
          </a:prstGeom>
        </p:spPr>
      </p:pic>
      <p:pic>
        <p:nvPicPr>
          <p:cNvPr id="5" name="Picture 4" descr="APHC PP_bottom bar.jpg"/>
          <p:cNvPicPr>
            <a:picLocks noChangeAspect="1"/>
          </p:cNvPicPr>
          <p:nvPr/>
        </p:nvPicPr>
        <p:blipFill>
          <a:blip r:embed="rId3" cstate="print"/>
          <a:stretch>
            <a:fillRect/>
          </a:stretch>
        </p:blipFill>
        <p:spPr>
          <a:xfrm>
            <a:off x="0" y="6533388"/>
            <a:ext cx="9144000" cy="39624"/>
          </a:xfrm>
          <a:prstGeom prst="rect">
            <a:avLst/>
          </a:prstGeom>
        </p:spPr>
      </p:pic>
      <p:sp>
        <p:nvSpPr>
          <p:cNvPr id="6" name="TextBox 5"/>
          <p:cNvSpPr txBox="1"/>
          <p:nvPr userDrawn="1"/>
        </p:nvSpPr>
        <p:spPr>
          <a:xfrm>
            <a:off x="3990109" y="6627168"/>
            <a:ext cx="1163782" cy="230832"/>
          </a:xfrm>
          <a:prstGeom prst="rect">
            <a:avLst/>
          </a:prstGeom>
          <a:noFill/>
        </p:spPr>
        <p:txBody>
          <a:bodyPr wrap="square" rtlCol="0">
            <a:spAutoFit/>
          </a:bodyPr>
          <a:lstStyle/>
          <a:p>
            <a:pPr algn="ctr"/>
            <a:r>
              <a:rPr lang="en-US" sz="900" dirty="0" smtClean="0"/>
              <a:t>UNCLASSIFIED</a:t>
            </a:r>
            <a:endParaRPr lang="en-US" sz="9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6596" y="712270"/>
            <a:ext cx="8230810" cy="456671"/>
          </a:xfrm>
        </p:spPr>
        <p:txBody>
          <a:bodyPr>
            <a:spAutoFit/>
          </a:bodyPr>
          <a:lstStyle>
            <a:lvl1pPr>
              <a:defRPr sz="2400"/>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4573"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027" y="766118"/>
            <a:ext cx="4041322"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69027" y="1471000"/>
            <a:ext cx="4041322"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6972" y="766118"/>
            <a:ext cx="4042833"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796972" y="1471000"/>
            <a:ext cx="4042833"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6596" y="712270"/>
            <a:ext cx="8230810" cy="456671"/>
          </a:xfrm>
        </p:spPr>
        <p:txBody>
          <a:bodyPr>
            <a:spAutoFit/>
          </a:bodyPr>
          <a:lstStyle>
            <a:lvl1pPr>
              <a:defRPr sz="2400"/>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eader ONLY.jpg"/>
          <p:cNvPicPr>
            <a:picLocks noChangeAspect="1"/>
          </p:cNvPicPr>
          <p:nvPr/>
        </p:nvPicPr>
        <p:blipFill>
          <a:blip r:embed="rId16" cstate="print"/>
          <a:stretch>
            <a:fillRect/>
          </a:stretch>
        </p:blipFill>
        <p:spPr>
          <a:xfrm>
            <a:off x="0" y="0"/>
            <a:ext cx="9144000" cy="640080"/>
          </a:xfrm>
          <a:prstGeom prst="rect">
            <a:avLst/>
          </a:prstGeom>
        </p:spPr>
      </p:pic>
      <p:sp>
        <p:nvSpPr>
          <p:cNvPr id="1027" name="Rectangle 3"/>
          <p:cNvSpPr>
            <a:spLocks noGrp="1" noChangeArrowheads="1"/>
          </p:cNvSpPr>
          <p:nvPr>
            <p:ph type="body" idx="1"/>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Rectangle 26"/>
          <p:cNvSpPr>
            <a:spLocks noGrp="1" noChangeArrowheads="1"/>
          </p:cNvSpPr>
          <p:nvPr>
            <p:ph type="title"/>
          </p:nvPr>
        </p:nvSpPr>
        <p:spPr bwMode="auto">
          <a:xfrm>
            <a:off x="456596" y="645181"/>
            <a:ext cx="8230810" cy="590848"/>
          </a:xfrm>
          <a:prstGeom prst="rect">
            <a:avLst/>
          </a:prstGeom>
          <a:noFill/>
          <a:ln w="9525">
            <a:noFill/>
            <a:miter lim="800000"/>
            <a:headEnd/>
            <a:tailEnd/>
          </a:ln>
        </p:spPr>
        <p:txBody>
          <a:bodyPr vert="horz" wrap="square" lIns="86486" tIns="43243" rIns="86486" bIns="43243" numCol="1" anchor="ctr" anchorCtr="0" compatLnSpc="1">
            <a:prstTxWarp prst="textNoShape">
              <a:avLst/>
            </a:prstTxWarp>
          </a:bodyPr>
          <a:lstStyle/>
          <a:p>
            <a:pPr lvl="0"/>
            <a:r>
              <a:rPr lang="en-US" smtClean="0"/>
              <a:t>Click to edit Master title style</a:t>
            </a:r>
            <a:endParaRPr lang="en-US" dirty="0" smtClean="0"/>
          </a:p>
        </p:txBody>
      </p:sp>
      <p:pic>
        <p:nvPicPr>
          <p:cNvPr id="19" name="Picture 18" descr="APHC PP_bottom bar.jpg"/>
          <p:cNvPicPr>
            <a:picLocks noChangeAspect="1"/>
          </p:cNvPicPr>
          <p:nvPr/>
        </p:nvPicPr>
        <p:blipFill>
          <a:blip r:embed="rId17" cstate="print"/>
          <a:stretch>
            <a:fillRect/>
          </a:stretch>
        </p:blipFill>
        <p:spPr>
          <a:xfrm>
            <a:off x="0" y="6510276"/>
            <a:ext cx="9144000" cy="39624"/>
          </a:xfrm>
          <a:prstGeom prst="rect">
            <a:avLst/>
          </a:prstGeom>
        </p:spPr>
      </p:pic>
      <p:pic>
        <p:nvPicPr>
          <p:cNvPr id="8" name="Picture 7" descr="APHC PP_bottom bar.jpg"/>
          <p:cNvPicPr>
            <a:picLocks noChangeAspect="1"/>
          </p:cNvPicPr>
          <p:nvPr userDrawn="1"/>
        </p:nvPicPr>
        <p:blipFill>
          <a:blip r:embed="rId17" cstate="print"/>
          <a:stretch>
            <a:fillRect/>
          </a:stretch>
        </p:blipFill>
        <p:spPr>
          <a:xfrm>
            <a:off x="0" y="6510276"/>
            <a:ext cx="9144000" cy="39624"/>
          </a:xfrm>
          <a:prstGeom prst="rect">
            <a:avLst/>
          </a:prstGeom>
        </p:spPr>
      </p:pic>
      <p:sp>
        <p:nvSpPr>
          <p:cNvPr id="9" name="TextBox 8"/>
          <p:cNvSpPr txBox="1"/>
          <p:nvPr userDrawn="1"/>
        </p:nvSpPr>
        <p:spPr>
          <a:xfrm>
            <a:off x="3990109" y="6627168"/>
            <a:ext cx="1163782" cy="230832"/>
          </a:xfrm>
          <a:prstGeom prst="rect">
            <a:avLst/>
          </a:prstGeom>
          <a:noFill/>
        </p:spPr>
        <p:txBody>
          <a:bodyPr wrap="square" rtlCol="0">
            <a:spAutoFit/>
          </a:bodyPr>
          <a:lstStyle/>
          <a:p>
            <a:pPr algn="ctr"/>
            <a:r>
              <a:rPr lang="en-US" sz="900" dirty="0" smtClean="0"/>
              <a:t>UNCLASSIFIED</a:t>
            </a:r>
            <a:endParaRPr lang="en-US" sz="900"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697" r:id="rId8"/>
    <p:sldLayoutId id="2147483685" r:id="rId9"/>
    <p:sldLayoutId id="2147483687" r:id="rId10"/>
    <p:sldLayoutId id="2147483688" r:id="rId11"/>
    <p:sldLayoutId id="2147483689" r:id="rId12"/>
    <p:sldLayoutId id="2147483690" r:id="rId13"/>
    <p:sldLayoutId id="2147483698" r:id="rId14"/>
  </p:sldLayoutIdLst>
  <p:hf sldNum="0" hdr="0" dt="0"/>
  <p:txStyles>
    <p:titleStyle>
      <a:lvl1pPr algn="ctr" defTabSz="914403" rtl="0" eaLnBrk="1" fontAlgn="base" hangingPunct="1">
        <a:spcBef>
          <a:spcPct val="0"/>
        </a:spcBef>
        <a:spcAft>
          <a:spcPct val="0"/>
        </a:spcAft>
        <a:defRPr sz="2800" b="1">
          <a:solidFill>
            <a:srgbClr val="590D25"/>
          </a:solidFill>
          <a:latin typeface="+mj-lt"/>
          <a:ea typeface="+mj-ea"/>
          <a:cs typeface="+mj-cs"/>
        </a:defRPr>
      </a:lvl1pPr>
      <a:lvl2pPr algn="ctr" defTabSz="914403" rtl="0" eaLnBrk="1" fontAlgn="base" hangingPunct="1">
        <a:spcBef>
          <a:spcPct val="0"/>
        </a:spcBef>
        <a:spcAft>
          <a:spcPct val="0"/>
        </a:spcAft>
        <a:defRPr sz="3000" b="1">
          <a:solidFill>
            <a:srgbClr val="660033"/>
          </a:solidFill>
          <a:latin typeface="Arial" charset="0"/>
        </a:defRPr>
      </a:lvl2pPr>
      <a:lvl3pPr algn="ctr" defTabSz="914403" rtl="0" eaLnBrk="1" fontAlgn="base" hangingPunct="1">
        <a:spcBef>
          <a:spcPct val="0"/>
        </a:spcBef>
        <a:spcAft>
          <a:spcPct val="0"/>
        </a:spcAft>
        <a:defRPr sz="3000" b="1">
          <a:solidFill>
            <a:srgbClr val="660033"/>
          </a:solidFill>
          <a:latin typeface="Arial" charset="0"/>
        </a:defRPr>
      </a:lvl3pPr>
      <a:lvl4pPr algn="ctr" defTabSz="914403" rtl="0" eaLnBrk="1" fontAlgn="base" hangingPunct="1">
        <a:spcBef>
          <a:spcPct val="0"/>
        </a:spcBef>
        <a:spcAft>
          <a:spcPct val="0"/>
        </a:spcAft>
        <a:defRPr sz="3000" b="1">
          <a:solidFill>
            <a:srgbClr val="660033"/>
          </a:solidFill>
          <a:latin typeface="Arial" charset="0"/>
        </a:defRPr>
      </a:lvl4pPr>
      <a:lvl5pPr algn="ctr" defTabSz="914403" rtl="0" eaLnBrk="1" fontAlgn="base" hangingPunct="1">
        <a:spcBef>
          <a:spcPct val="0"/>
        </a:spcBef>
        <a:spcAft>
          <a:spcPct val="0"/>
        </a:spcAft>
        <a:defRPr sz="3000" b="1">
          <a:solidFill>
            <a:srgbClr val="660033"/>
          </a:solidFill>
          <a:latin typeface="Arial" charset="0"/>
        </a:defRPr>
      </a:lvl5pPr>
      <a:lvl6pPr marL="432427" algn="ctr" defTabSz="914403" rtl="0" eaLnBrk="1" fontAlgn="base" hangingPunct="1">
        <a:spcBef>
          <a:spcPct val="0"/>
        </a:spcBef>
        <a:spcAft>
          <a:spcPct val="0"/>
        </a:spcAft>
        <a:defRPr sz="3000" b="1">
          <a:solidFill>
            <a:srgbClr val="660033"/>
          </a:solidFill>
          <a:latin typeface="Arial" charset="0"/>
        </a:defRPr>
      </a:lvl6pPr>
      <a:lvl7pPr marL="864854" algn="ctr" defTabSz="914403" rtl="0" eaLnBrk="1" fontAlgn="base" hangingPunct="1">
        <a:spcBef>
          <a:spcPct val="0"/>
        </a:spcBef>
        <a:spcAft>
          <a:spcPct val="0"/>
        </a:spcAft>
        <a:defRPr sz="3000" b="1">
          <a:solidFill>
            <a:srgbClr val="660033"/>
          </a:solidFill>
          <a:latin typeface="Arial" charset="0"/>
        </a:defRPr>
      </a:lvl7pPr>
      <a:lvl8pPr marL="1297280" algn="ctr" defTabSz="914403" rtl="0" eaLnBrk="1" fontAlgn="base" hangingPunct="1">
        <a:spcBef>
          <a:spcPct val="0"/>
        </a:spcBef>
        <a:spcAft>
          <a:spcPct val="0"/>
        </a:spcAft>
        <a:defRPr sz="3000" b="1">
          <a:solidFill>
            <a:srgbClr val="660033"/>
          </a:solidFill>
          <a:latin typeface="Arial" charset="0"/>
        </a:defRPr>
      </a:lvl8pPr>
      <a:lvl9pPr marL="1729708" algn="ctr" defTabSz="914403" rtl="0" eaLnBrk="1" fontAlgn="base" hangingPunct="1">
        <a:spcBef>
          <a:spcPct val="0"/>
        </a:spcBef>
        <a:spcAft>
          <a:spcPct val="0"/>
        </a:spcAft>
        <a:defRPr sz="3000" b="1">
          <a:solidFill>
            <a:srgbClr val="660033"/>
          </a:solidFill>
          <a:latin typeface="Arial" charset="0"/>
        </a:defRPr>
      </a:lvl9pPr>
    </p:titleStyle>
    <p:bodyStyle>
      <a:lvl1pPr marL="216214" indent="-216214" algn="l" defTabSz="914403" rtl="0" eaLnBrk="1" fontAlgn="base" hangingPunct="1">
        <a:spcBef>
          <a:spcPct val="20000"/>
        </a:spcBef>
        <a:spcAft>
          <a:spcPct val="0"/>
        </a:spcAft>
        <a:buClr>
          <a:srgbClr val="590D25"/>
        </a:buClr>
        <a:buSzPct val="125000"/>
        <a:buChar char="•"/>
        <a:defRPr sz="2300">
          <a:solidFill>
            <a:schemeClr val="tx1"/>
          </a:solidFill>
          <a:latin typeface="+mn-lt"/>
          <a:ea typeface="+mn-ea"/>
          <a:cs typeface="+mn-cs"/>
        </a:defRPr>
      </a:lvl1pPr>
      <a:lvl2pPr marL="743234" indent="-286784" algn="l" defTabSz="914403" rtl="0" eaLnBrk="1" fontAlgn="base" hangingPunct="1">
        <a:spcBef>
          <a:spcPct val="20000"/>
        </a:spcBef>
        <a:spcAft>
          <a:spcPct val="0"/>
        </a:spcAft>
        <a:buClr>
          <a:srgbClr val="590D25"/>
        </a:buClr>
        <a:buChar char="–"/>
        <a:defRPr sz="2100">
          <a:solidFill>
            <a:schemeClr val="tx1"/>
          </a:solidFill>
          <a:latin typeface="+mn-lt"/>
        </a:defRPr>
      </a:lvl2pPr>
      <a:lvl3pPr marL="1081067" indent="-166665" algn="l" defTabSz="914403" rtl="0" eaLnBrk="1" fontAlgn="base" hangingPunct="1">
        <a:spcBef>
          <a:spcPct val="20000"/>
        </a:spcBef>
        <a:spcAft>
          <a:spcPct val="0"/>
        </a:spcAft>
        <a:buClr>
          <a:srgbClr val="590D25"/>
        </a:buClr>
        <a:buChar char="•"/>
        <a:defRPr sz="1900">
          <a:solidFill>
            <a:schemeClr val="tx1"/>
          </a:solidFill>
          <a:latin typeface="+mn-lt"/>
        </a:defRPr>
      </a:lvl3pPr>
      <a:lvl4pPr marL="1600580" indent="-229728" algn="l" defTabSz="914403" rtl="0" eaLnBrk="1" fontAlgn="base" hangingPunct="1">
        <a:spcBef>
          <a:spcPct val="20000"/>
        </a:spcBef>
        <a:spcAft>
          <a:spcPct val="0"/>
        </a:spcAft>
        <a:buClr>
          <a:srgbClr val="590D25"/>
        </a:buClr>
        <a:buChar char="–"/>
        <a:defRPr>
          <a:solidFill>
            <a:schemeClr val="tx1"/>
          </a:solidFill>
          <a:latin typeface="+mn-lt"/>
        </a:defRPr>
      </a:lvl4pPr>
      <a:lvl5pPr marL="2002977" indent="-174171" algn="l" defTabSz="914403" rtl="0" eaLnBrk="1" fontAlgn="base" hangingPunct="1">
        <a:spcBef>
          <a:spcPct val="20000"/>
        </a:spcBef>
        <a:spcAft>
          <a:spcPct val="0"/>
        </a:spcAft>
        <a:buClr>
          <a:srgbClr val="590D25"/>
        </a:buClr>
        <a:buChar char="»"/>
        <a:defRPr sz="1500">
          <a:solidFill>
            <a:schemeClr val="tx1"/>
          </a:solidFill>
          <a:latin typeface="+mn-lt"/>
        </a:defRPr>
      </a:lvl5pPr>
      <a:lvl6pPr marL="2435405" indent="-174171" algn="l" defTabSz="914403" rtl="0" eaLnBrk="1" fontAlgn="base" hangingPunct="1">
        <a:spcBef>
          <a:spcPct val="20000"/>
        </a:spcBef>
        <a:spcAft>
          <a:spcPct val="0"/>
        </a:spcAft>
        <a:buClr>
          <a:srgbClr val="660033"/>
        </a:buClr>
        <a:buChar char="»"/>
        <a:defRPr sz="1500">
          <a:solidFill>
            <a:schemeClr val="tx1"/>
          </a:solidFill>
          <a:latin typeface="+mn-lt"/>
        </a:defRPr>
      </a:lvl6pPr>
      <a:lvl7pPr marL="2867832" indent="-174171" algn="l" defTabSz="914403" rtl="0" eaLnBrk="1" fontAlgn="base" hangingPunct="1">
        <a:spcBef>
          <a:spcPct val="20000"/>
        </a:spcBef>
        <a:spcAft>
          <a:spcPct val="0"/>
        </a:spcAft>
        <a:buClr>
          <a:srgbClr val="660033"/>
        </a:buClr>
        <a:buChar char="»"/>
        <a:defRPr sz="1500">
          <a:solidFill>
            <a:schemeClr val="tx1"/>
          </a:solidFill>
          <a:latin typeface="+mn-lt"/>
        </a:defRPr>
      </a:lvl7pPr>
      <a:lvl8pPr marL="3300259" indent="-174171" algn="l" defTabSz="914403" rtl="0" eaLnBrk="1" fontAlgn="base" hangingPunct="1">
        <a:spcBef>
          <a:spcPct val="20000"/>
        </a:spcBef>
        <a:spcAft>
          <a:spcPct val="0"/>
        </a:spcAft>
        <a:buClr>
          <a:srgbClr val="660033"/>
        </a:buClr>
        <a:buChar char="»"/>
        <a:defRPr sz="1500">
          <a:solidFill>
            <a:schemeClr val="tx1"/>
          </a:solidFill>
          <a:latin typeface="+mn-lt"/>
        </a:defRPr>
      </a:lvl8pPr>
      <a:lvl9pPr marL="3732685" indent="-174171" algn="l" defTabSz="914403" rtl="0" eaLnBrk="1" fontAlgn="base" hangingPunct="1">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854" rtl="0" eaLnBrk="1" latinLnBrk="0" hangingPunct="1">
        <a:defRPr sz="1700" kern="1200">
          <a:solidFill>
            <a:schemeClr val="tx1"/>
          </a:solidFill>
          <a:latin typeface="+mn-lt"/>
          <a:ea typeface="+mn-ea"/>
          <a:cs typeface="+mn-cs"/>
        </a:defRPr>
      </a:lvl1pPr>
      <a:lvl2pPr marL="432427" algn="l" defTabSz="864854" rtl="0" eaLnBrk="1" latinLnBrk="0" hangingPunct="1">
        <a:defRPr sz="1700" kern="1200">
          <a:solidFill>
            <a:schemeClr val="tx1"/>
          </a:solidFill>
          <a:latin typeface="+mn-lt"/>
          <a:ea typeface="+mn-ea"/>
          <a:cs typeface="+mn-cs"/>
        </a:defRPr>
      </a:lvl2pPr>
      <a:lvl3pPr marL="864854" algn="l" defTabSz="864854" rtl="0" eaLnBrk="1" latinLnBrk="0" hangingPunct="1">
        <a:defRPr sz="1700" kern="1200">
          <a:solidFill>
            <a:schemeClr val="tx1"/>
          </a:solidFill>
          <a:latin typeface="+mn-lt"/>
          <a:ea typeface="+mn-ea"/>
          <a:cs typeface="+mn-cs"/>
        </a:defRPr>
      </a:lvl3pPr>
      <a:lvl4pPr marL="1297280" algn="l" defTabSz="864854" rtl="0" eaLnBrk="1" latinLnBrk="0" hangingPunct="1">
        <a:defRPr sz="1700" kern="1200">
          <a:solidFill>
            <a:schemeClr val="tx1"/>
          </a:solidFill>
          <a:latin typeface="+mn-lt"/>
          <a:ea typeface="+mn-ea"/>
          <a:cs typeface="+mn-cs"/>
        </a:defRPr>
      </a:lvl4pPr>
      <a:lvl5pPr marL="1729708" algn="l" defTabSz="864854" rtl="0" eaLnBrk="1" latinLnBrk="0" hangingPunct="1">
        <a:defRPr sz="1700" kern="1200">
          <a:solidFill>
            <a:schemeClr val="tx1"/>
          </a:solidFill>
          <a:latin typeface="+mn-lt"/>
          <a:ea typeface="+mn-ea"/>
          <a:cs typeface="+mn-cs"/>
        </a:defRPr>
      </a:lvl5pPr>
      <a:lvl6pPr marL="2162134" algn="l" defTabSz="864854" rtl="0" eaLnBrk="1" latinLnBrk="0" hangingPunct="1">
        <a:defRPr sz="1700" kern="1200">
          <a:solidFill>
            <a:schemeClr val="tx1"/>
          </a:solidFill>
          <a:latin typeface="+mn-lt"/>
          <a:ea typeface="+mn-ea"/>
          <a:cs typeface="+mn-cs"/>
        </a:defRPr>
      </a:lvl6pPr>
      <a:lvl7pPr marL="2594562" algn="l" defTabSz="864854" rtl="0" eaLnBrk="1" latinLnBrk="0" hangingPunct="1">
        <a:defRPr sz="1700" kern="1200">
          <a:solidFill>
            <a:schemeClr val="tx1"/>
          </a:solidFill>
          <a:latin typeface="+mn-lt"/>
          <a:ea typeface="+mn-ea"/>
          <a:cs typeface="+mn-cs"/>
        </a:defRPr>
      </a:lvl7pPr>
      <a:lvl8pPr marL="3026988" algn="l" defTabSz="864854" rtl="0" eaLnBrk="1" latinLnBrk="0" hangingPunct="1">
        <a:defRPr sz="1700" kern="1200">
          <a:solidFill>
            <a:schemeClr val="tx1"/>
          </a:solidFill>
          <a:latin typeface="+mn-lt"/>
          <a:ea typeface="+mn-ea"/>
          <a:cs typeface="+mn-cs"/>
        </a:defRPr>
      </a:lvl8pPr>
      <a:lvl9pPr marL="3459415" algn="l" defTabSz="8648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PowerPoint_97-2003_Presentation1.ppt"/><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516732"/>
            <a:ext cx="8229600" cy="881062"/>
          </a:xfrm>
        </p:spPr>
        <p:txBody>
          <a:bodyPr/>
          <a:lstStyle/>
          <a:p>
            <a:r>
              <a:rPr lang="en-US" sz="3600" dirty="0" smtClean="0"/>
              <a:t/>
            </a:r>
            <a:br>
              <a:rPr lang="en-US" sz="3600" dirty="0" smtClean="0"/>
            </a:br>
            <a:r>
              <a:rPr lang="en-US" sz="3600" dirty="0" smtClean="0"/>
              <a:t>Hearing Loss Prevention </a:t>
            </a:r>
            <a:br>
              <a:rPr lang="en-US" sz="3600" dirty="0" smtClean="0"/>
            </a:br>
            <a:endParaRPr lang="en-US" sz="3600" dirty="0"/>
          </a:p>
        </p:txBody>
      </p:sp>
      <p:sp>
        <p:nvSpPr>
          <p:cNvPr id="5" name="TextBox 4"/>
          <p:cNvSpPr txBox="1"/>
          <p:nvPr/>
        </p:nvSpPr>
        <p:spPr>
          <a:xfrm>
            <a:off x="1440192" y="2470428"/>
            <a:ext cx="6263615"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Army Hearing Program</a:t>
            </a:r>
            <a:endParaRPr lang="en-US" sz="440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2185059" y="4175403"/>
            <a:ext cx="4773881" cy="307777"/>
          </a:xfrm>
          <a:prstGeom prst="rect">
            <a:avLst/>
          </a:prstGeom>
          <a:noFill/>
        </p:spPr>
        <p:txBody>
          <a:bodyPr wrap="square" rtlCol="0">
            <a:spAutoFit/>
          </a:bodyPr>
          <a:lstStyle/>
          <a:p>
            <a:r>
              <a:rPr lang="en-US" sz="1400" i="1" dirty="0" smtClean="0">
                <a:solidFill>
                  <a:schemeClr val="bg1"/>
                </a:solidFill>
              </a:rPr>
              <a:t>Readiness, Operational, Hearing Conservation, Clinical</a:t>
            </a:r>
            <a:endParaRPr lang="en-US" dirty="0">
              <a:solidFill>
                <a:schemeClr val="bg1"/>
              </a:solidFill>
            </a:endParaRPr>
          </a:p>
        </p:txBody>
      </p:sp>
      <p:sp>
        <p:nvSpPr>
          <p:cNvPr id="6" name="TextBox 5"/>
          <p:cNvSpPr txBox="1"/>
          <p:nvPr/>
        </p:nvSpPr>
        <p:spPr>
          <a:xfrm>
            <a:off x="3034145" y="6366331"/>
            <a:ext cx="3075709" cy="230832"/>
          </a:xfrm>
          <a:prstGeom prst="rect">
            <a:avLst/>
          </a:prstGeom>
          <a:noFill/>
        </p:spPr>
        <p:txBody>
          <a:bodyPr wrap="square" rtlCol="0">
            <a:spAutoFit/>
          </a:bodyPr>
          <a:lstStyle/>
          <a:p>
            <a:pPr algn="ctr"/>
            <a:r>
              <a:rPr lang="en-US" sz="900" dirty="0" smtClean="0"/>
              <a:t>Approved for public release, unlimited distribution</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6595" y="705815"/>
            <a:ext cx="8230810" cy="456662"/>
          </a:xfrm>
        </p:spPr>
        <p:txBody>
          <a:bodyPr/>
          <a:lstStyle/>
          <a:p>
            <a:pPr eaLnBrk="1" hangingPunct="1"/>
            <a:r>
              <a:rPr lang="en-US" dirty="0" smtClean="0">
                <a:solidFill>
                  <a:srgbClr val="800000"/>
                </a:solidFill>
              </a:rPr>
              <a:t>HAZARDOUS NOISE LEVELS</a:t>
            </a:r>
          </a:p>
        </p:txBody>
      </p:sp>
      <p:sp>
        <p:nvSpPr>
          <p:cNvPr id="6" name="Rectangle 3"/>
          <p:cNvSpPr txBox="1">
            <a:spLocks noChangeArrowheads="1"/>
          </p:cNvSpPr>
          <p:nvPr/>
        </p:nvSpPr>
        <p:spPr bwMode="auto">
          <a:xfrm>
            <a:off x="247952" y="1233786"/>
            <a:ext cx="8642048" cy="5024510"/>
          </a:xfrm>
          <a:prstGeom prst="rect">
            <a:avLst/>
          </a:prstGeom>
          <a:noFill/>
          <a:ln w="9525">
            <a:noFill/>
            <a:miter lim="800000"/>
            <a:headEnd/>
            <a:tailEnd/>
          </a:ln>
        </p:spPr>
        <p:txBody>
          <a:bodyPr lIns="96635" tIns="48318" rIns="96635" bIns="48318"/>
          <a:lstStyle/>
          <a:p>
            <a:pPr marL="228580" indent="-228580" algn="ctr" defTabSz="966702">
              <a:lnSpc>
                <a:spcPct val="75000"/>
              </a:lnSpc>
              <a:spcBef>
                <a:spcPct val="20000"/>
              </a:spcBef>
              <a:buClr>
                <a:srgbClr val="660033"/>
              </a:buClr>
              <a:buSzPct val="125000"/>
              <a:defRPr/>
            </a:pPr>
            <a:r>
              <a:rPr lang="en-US" sz="2600" b="1" kern="0" dirty="0">
                <a:solidFill>
                  <a:srgbClr val="000000"/>
                </a:solidFill>
                <a:latin typeface="Arial"/>
              </a:rPr>
              <a:t>Noise Levels which Cause Hair Cell Damage:</a:t>
            </a:r>
          </a:p>
          <a:p>
            <a:pPr marL="228580" indent="-228580" algn="ctr" defTabSz="966702">
              <a:lnSpc>
                <a:spcPct val="75000"/>
              </a:lnSpc>
              <a:spcBef>
                <a:spcPct val="20000"/>
              </a:spcBef>
              <a:buClr>
                <a:srgbClr val="660033"/>
              </a:buClr>
              <a:buSzPct val="125000"/>
              <a:defRPr/>
            </a:pPr>
            <a:endParaRPr lang="en-US" sz="2400" kern="0" dirty="0">
              <a:solidFill>
                <a:srgbClr val="000000"/>
              </a:solidFill>
              <a:latin typeface="Arial"/>
            </a:endParaRPr>
          </a:p>
          <a:p>
            <a:pPr marL="228580" indent="-228580" defTabSz="966702">
              <a:lnSpc>
                <a:spcPct val="75000"/>
              </a:lnSpc>
              <a:spcBef>
                <a:spcPct val="20000"/>
              </a:spcBef>
              <a:buClr>
                <a:srgbClr val="660033"/>
              </a:buClr>
              <a:buSzPct val="125000"/>
              <a:buFontTx/>
              <a:buChar char="•"/>
              <a:defRPr/>
            </a:pPr>
            <a:r>
              <a:rPr lang="en-US" sz="2400" b="1" kern="0" dirty="0">
                <a:solidFill>
                  <a:srgbClr val="800000"/>
                </a:solidFill>
                <a:latin typeface="Arial"/>
              </a:rPr>
              <a:t>Steady-state Noise &gt; </a:t>
            </a:r>
            <a:r>
              <a:rPr lang="en-US" sz="2400" b="1" kern="0" dirty="0" smtClean="0">
                <a:solidFill>
                  <a:srgbClr val="800000"/>
                </a:solidFill>
                <a:latin typeface="Arial"/>
              </a:rPr>
              <a:t>85 </a:t>
            </a:r>
            <a:r>
              <a:rPr lang="en-US" sz="2400" b="1" kern="0" dirty="0">
                <a:solidFill>
                  <a:srgbClr val="800000"/>
                </a:solidFill>
                <a:latin typeface="Arial"/>
              </a:rPr>
              <a:t>dBA </a:t>
            </a:r>
          </a:p>
          <a:p>
            <a:pPr marL="785743" lvl="1" indent="-303186" defTabSz="966702">
              <a:spcBef>
                <a:spcPct val="20000"/>
              </a:spcBef>
              <a:buClr>
                <a:srgbClr val="660033"/>
              </a:buClr>
              <a:buFontTx/>
              <a:buChar char="–"/>
              <a:defRPr/>
            </a:pPr>
            <a:r>
              <a:rPr lang="en-US" sz="2200" kern="0" dirty="0">
                <a:solidFill>
                  <a:srgbClr val="000000"/>
                </a:solidFill>
                <a:latin typeface="Arial"/>
              </a:rPr>
              <a:t>Steady-state Noise = Noise &gt; ½ second in </a:t>
            </a:r>
            <a:r>
              <a:rPr lang="en-US" sz="2200" kern="0" dirty="0" smtClean="0">
                <a:solidFill>
                  <a:srgbClr val="000000"/>
                </a:solidFill>
                <a:latin typeface="Arial"/>
              </a:rPr>
              <a:t>duration</a:t>
            </a:r>
            <a:endParaRPr lang="en-US" sz="2000" kern="0" dirty="0">
              <a:solidFill>
                <a:srgbClr val="000000"/>
              </a:solidFill>
              <a:latin typeface="Arial"/>
            </a:endParaRPr>
          </a:p>
          <a:p>
            <a:pPr marL="1142898" lvl="2" indent="-176198" defTabSz="966702">
              <a:spcBef>
                <a:spcPct val="20000"/>
              </a:spcBef>
              <a:buClr>
                <a:srgbClr val="660033"/>
              </a:buClr>
              <a:buFontTx/>
              <a:buChar char="•"/>
              <a:defRPr/>
            </a:pPr>
            <a:r>
              <a:rPr lang="en-US" sz="2000" kern="0" dirty="0">
                <a:solidFill>
                  <a:srgbClr val="000000"/>
                </a:solidFill>
                <a:latin typeface="Arial"/>
              </a:rPr>
              <a:t>Most generators</a:t>
            </a:r>
          </a:p>
          <a:p>
            <a:pPr marL="1142898" lvl="2" indent="-176198" defTabSz="966702">
              <a:spcBef>
                <a:spcPct val="20000"/>
              </a:spcBef>
              <a:buClr>
                <a:srgbClr val="660033"/>
              </a:buClr>
              <a:buFontTx/>
              <a:buChar char="•"/>
              <a:defRPr/>
            </a:pPr>
            <a:r>
              <a:rPr lang="en-US" sz="2000" kern="0" dirty="0">
                <a:solidFill>
                  <a:srgbClr val="000000"/>
                </a:solidFill>
                <a:latin typeface="Arial"/>
              </a:rPr>
              <a:t>Rotary wing </a:t>
            </a:r>
            <a:r>
              <a:rPr lang="en-US" sz="2000" kern="0" dirty="0" smtClean="0">
                <a:solidFill>
                  <a:srgbClr val="000000"/>
                </a:solidFill>
                <a:latin typeface="Arial"/>
              </a:rPr>
              <a:t>aircraft</a:t>
            </a:r>
          </a:p>
          <a:p>
            <a:pPr marL="1142898" lvl="2" indent="-176198" defTabSz="966702">
              <a:spcBef>
                <a:spcPct val="20000"/>
              </a:spcBef>
              <a:buClr>
                <a:srgbClr val="660033"/>
              </a:buClr>
              <a:buFontTx/>
              <a:buChar char="•"/>
              <a:defRPr/>
            </a:pPr>
            <a:r>
              <a:rPr lang="en-US" sz="2000" kern="0" dirty="0" smtClean="0">
                <a:solidFill>
                  <a:srgbClr val="000000"/>
                </a:solidFill>
                <a:latin typeface="Arial"/>
              </a:rPr>
              <a:t>Lawn mowers, jack hammers, circular saws</a:t>
            </a:r>
            <a:endParaRPr lang="en-US" sz="2000" kern="0" dirty="0">
              <a:solidFill>
                <a:srgbClr val="000000"/>
              </a:solidFill>
              <a:latin typeface="Arial"/>
            </a:endParaRPr>
          </a:p>
          <a:p>
            <a:pPr marL="785743" lvl="1" indent="-303186" defTabSz="966702">
              <a:spcBef>
                <a:spcPct val="20000"/>
              </a:spcBef>
              <a:buClr>
                <a:srgbClr val="660033"/>
              </a:buClr>
              <a:buFontTx/>
              <a:buChar char="–"/>
              <a:defRPr/>
            </a:pPr>
            <a:r>
              <a:rPr lang="en-US" sz="2200" kern="0" dirty="0">
                <a:solidFill>
                  <a:srgbClr val="000000"/>
                </a:solidFill>
                <a:latin typeface="Arial"/>
              </a:rPr>
              <a:t>Tends to cause </a:t>
            </a:r>
            <a:r>
              <a:rPr lang="en-US" sz="2200" i="1" kern="0" dirty="0">
                <a:solidFill>
                  <a:srgbClr val="000000"/>
                </a:solidFill>
                <a:latin typeface="Arial"/>
              </a:rPr>
              <a:t>gradual</a:t>
            </a:r>
            <a:r>
              <a:rPr lang="en-US" sz="2200" kern="0" dirty="0">
                <a:solidFill>
                  <a:srgbClr val="000000"/>
                </a:solidFill>
                <a:latin typeface="Arial"/>
              </a:rPr>
              <a:t> hearing loss</a:t>
            </a:r>
          </a:p>
          <a:p>
            <a:pPr marL="228580" indent="-228580" defTabSz="966702">
              <a:spcBef>
                <a:spcPct val="20000"/>
              </a:spcBef>
              <a:buClr>
                <a:srgbClr val="660033"/>
              </a:buClr>
              <a:buSzPct val="125000"/>
              <a:buFontTx/>
              <a:buChar char="•"/>
              <a:defRPr/>
            </a:pPr>
            <a:r>
              <a:rPr lang="en-US" sz="2400" b="1" kern="0" dirty="0">
                <a:solidFill>
                  <a:srgbClr val="800000"/>
                </a:solidFill>
                <a:latin typeface="Arial"/>
              </a:rPr>
              <a:t>Impulse/Impact Noise </a:t>
            </a:r>
            <a:r>
              <a:rPr lang="en-US" sz="2400" b="1" u="sng" kern="0" dirty="0">
                <a:solidFill>
                  <a:srgbClr val="800000"/>
                </a:solidFill>
                <a:latin typeface="Arial"/>
              </a:rPr>
              <a:t>&gt;</a:t>
            </a:r>
            <a:r>
              <a:rPr lang="en-US" sz="2400" b="1" kern="0" dirty="0">
                <a:solidFill>
                  <a:srgbClr val="800000"/>
                </a:solidFill>
                <a:latin typeface="Arial"/>
              </a:rPr>
              <a:t>140 dBpSPL</a:t>
            </a:r>
          </a:p>
          <a:p>
            <a:pPr marL="785743" lvl="1" indent="-303186" defTabSz="966702">
              <a:spcBef>
                <a:spcPct val="20000"/>
              </a:spcBef>
              <a:buClr>
                <a:srgbClr val="660033"/>
              </a:buClr>
              <a:buFontTx/>
              <a:buChar char="–"/>
              <a:defRPr/>
            </a:pPr>
            <a:r>
              <a:rPr lang="en-US" sz="2200" kern="0" dirty="0">
                <a:solidFill>
                  <a:srgbClr val="000000"/>
                </a:solidFill>
                <a:latin typeface="Arial"/>
              </a:rPr>
              <a:t>Explosions </a:t>
            </a:r>
          </a:p>
          <a:p>
            <a:pPr marL="785743" lvl="1" indent="-303186" defTabSz="966702">
              <a:spcBef>
                <a:spcPct val="20000"/>
              </a:spcBef>
              <a:buClr>
                <a:srgbClr val="660033"/>
              </a:buClr>
              <a:buFontTx/>
              <a:buChar char="–"/>
              <a:defRPr/>
            </a:pPr>
            <a:r>
              <a:rPr lang="en-US" sz="2200" kern="0" dirty="0">
                <a:solidFill>
                  <a:srgbClr val="000000"/>
                </a:solidFill>
                <a:latin typeface="Arial"/>
              </a:rPr>
              <a:t>All Weapons </a:t>
            </a:r>
          </a:p>
          <a:p>
            <a:pPr marL="785743" lvl="1" indent="-303186" defTabSz="966702">
              <a:spcBef>
                <a:spcPct val="20000"/>
              </a:spcBef>
              <a:buClr>
                <a:srgbClr val="660033"/>
              </a:buClr>
              <a:buFontTx/>
              <a:buChar char="–"/>
              <a:defRPr/>
            </a:pPr>
            <a:r>
              <a:rPr lang="en-US" sz="2200" kern="0" dirty="0">
                <a:solidFill>
                  <a:srgbClr val="000000"/>
                </a:solidFill>
                <a:latin typeface="Arial"/>
              </a:rPr>
              <a:t>Can be </a:t>
            </a:r>
            <a:r>
              <a:rPr lang="en-US" sz="2200" i="1" kern="0" dirty="0">
                <a:solidFill>
                  <a:srgbClr val="000000"/>
                </a:solidFill>
                <a:latin typeface="Arial"/>
              </a:rPr>
              <a:t>gradual or sudden </a:t>
            </a:r>
            <a:r>
              <a:rPr lang="en-US" sz="2200" kern="0" dirty="0">
                <a:solidFill>
                  <a:srgbClr val="000000"/>
                </a:solidFill>
                <a:latin typeface="Arial"/>
              </a:rPr>
              <a:t>hearing loss</a:t>
            </a:r>
          </a:p>
        </p:txBody>
      </p:sp>
      <p:pic>
        <p:nvPicPr>
          <p:cNvPr id="8" name="Picture 7" descr="navy construction.jpg"/>
          <p:cNvPicPr>
            <a:picLocks noChangeAspect="1"/>
          </p:cNvPicPr>
          <p:nvPr/>
        </p:nvPicPr>
        <p:blipFill>
          <a:blip r:embed="rId3" cstate="print"/>
          <a:stretch>
            <a:fillRect/>
          </a:stretch>
        </p:blipFill>
        <p:spPr>
          <a:xfrm>
            <a:off x="6594332" y="3028207"/>
            <a:ext cx="2122813" cy="2772888"/>
          </a:xfrm>
          <a:prstGeom prst="rect">
            <a:avLst/>
          </a:prstGeom>
        </p:spPr>
      </p:pic>
      <p:sp>
        <p:nvSpPr>
          <p:cNvPr id="10" name="TextBox 9"/>
          <p:cNvSpPr txBox="1"/>
          <p:nvPr/>
        </p:nvSpPr>
        <p:spPr>
          <a:xfrm rot="16200000">
            <a:off x="8122722" y="5047013"/>
            <a:ext cx="1330037" cy="184666"/>
          </a:xfrm>
          <a:prstGeom prst="rect">
            <a:avLst/>
          </a:prstGeom>
          <a:noFill/>
        </p:spPr>
        <p:txBody>
          <a:bodyPr wrap="square" rtlCol="0">
            <a:spAutoFit/>
          </a:bodyPr>
          <a:lstStyle/>
          <a:p>
            <a:r>
              <a:rPr lang="en-US" sz="600" dirty="0" smtClean="0"/>
              <a:t>Photo Courtesy of US Navy</a:t>
            </a:r>
            <a:endParaRPr lang="en-US" sz="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4097" y="1344506"/>
            <a:ext cx="8230810" cy="4525863"/>
          </a:xfrm>
        </p:spPr>
        <p:txBody>
          <a:bodyPr/>
          <a:lstStyle/>
          <a:p>
            <a:r>
              <a:rPr lang="en-US" dirty="0" smtClean="0"/>
              <a:t>Fire crackers, weapons fire…………………………….140 dB+</a:t>
            </a:r>
          </a:p>
          <a:p>
            <a:r>
              <a:rPr lang="en-US" dirty="0" smtClean="0"/>
              <a:t>Jack hammer…………………………………………..130 dB</a:t>
            </a:r>
          </a:p>
          <a:p>
            <a:r>
              <a:rPr lang="en-US" dirty="0" smtClean="0"/>
              <a:t>Jet plan………………………………………….……120 dB</a:t>
            </a:r>
          </a:p>
          <a:p>
            <a:r>
              <a:rPr lang="en-US" dirty="0" smtClean="0"/>
              <a:t>Rock concert……………………..........................110 dB</a:t>
            </a:r>
          </a:p>
          <a:p>
            <a:r>
              <a:rPr lang="en-US" dirty="0" smtClean="0"/>
              <a:t>Snow mobile, chain saw………………………..100 dB</a:t>
            </a:r>
          </a:p>
          <a:p>
            <a:r>
              <a:rPr lang="en-US" dirty="0" smtClean="0"/>
              <a:t>Tractor……………………………………………95 dB</a:t>
            </a:r>
          </a:p>
          <a:p>
            <a:r>
              <a:rPr lang="en-US" dirty="0" smtClean="0"/>
              <a:t>Lawn mower, motor cycle……………………90 dB</a:t>
            </a:r>
          </a:p>
          <a:p>
            <a:r>
              <a:rPr lang="en-US" dirty="0" smtClean="0"/>
              <a:t>Busy Traffic………………………………….70 dB</a:t>
            </a:r>
          </a:p>
          <a:p>
            <a:r>
              <a:rPr lang="en-US" dirty="0" smtClean="0"/>
              <a:t>Normal Conversation……………………..60 dB</a:t>
            </a:r>
          </a:p>
          <a:p>
            <a:r>
              <a:rPr lang="en-US" dirty="0" smtClean="0"/>
              <a:t>Quiet room…………………………….…40 dB</a:t>
            </a:r>
          </a:p>
          <a:p>
            <a:r>
              <a:rPr lang="en-US" dirty="0" smtClean="0"/>
              <a:t>Whisper……………………………….30 dB</a:t>
            </a:r>
            <a:endParaRPr lang="en-US" dirty="0"/>
          </a:p>
        </p:txBody>
      </p:sp>
      <p:sp>
        <p:nvSpPr>
          <p:cNvPr id="3" name="Title 2"/>
          <p:cNvSpPr>
            <a:spLocks noGrp="1"/>
          </p:cNvSpPr>
          <p:nvPr>
            <p:ph type="title"/>
          </p:nvPr>
        </p:nvSpPr>
        <p:spPr/>
        <p:txBody>
          <a:bodyPr/>
          <a:lstStyle/>
          <a:p>
            <a:r>
              <a:rPr lang="en-US" dirty="0" smtClean="0"/>
              <a:t>Noise Level Examples</a:t>
            </a:r>
            <a:endParaRPr lang="en-US" dirty="0"/>
          </a:p>
        </p:txBody>
      </p:sp>
      <p:sp>
        <p:nvSpPr>
          <p:cNvPr id="8" name="Up Arrow 7"/>
          <p:cNvSpPr/>
          <p:nvPr/>
        </p:nvSpPr>
        <p:spPr bwMode="auto">
          <a:xfrm>
            <a:off x="7030192" y="1413164"/>
            <a:ext cx="2113808" cy="3954483"/>
          </a:xfrm>
          <a:prstGeom prst="upArrow">
            <a:avLst/>
          </a:prstGeom>
          <a:gradFill flip="none" rotWithShape="1">
            <a:gsLst>
              <a:gs pos="0">
                <a:srgbClr val="006600"/>
              </a:gs>
              <a:gs pos="45000">
                <a:srgbClr val="FF7A00"/>
              </a:gs>
              <a:gs pos="70000">
                <a:srgbClr val="FF0300"/>
              </a:gs>
              <a:gs pos="100000">
                <a:srgbClr val="4D0808"/>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sp>
        <p:nvSpPr>
          <p:cNvPr id="9" name="TextBox 8"/>
          <p:cNvSpPr txBox="1"/>
          <p:nvPr/>
        </p:nvSpPr>
        <p:spPr>
          <a:xfrm>
            <a:off x="7659584" y="1959429"/>
            <a:ext cx="914400" cy="369332"/>
          </a:xfrm>
          <a:prstGeom prst="rect">
            <a:avLst/>
          </a:prstGeom>
          <a:noFill/>
        </p:spPr>
        <p:txBody>
          <a:bodyPr wrap="square" rtlCol="0">
            <a:spAutoFit/>
          </a:bodyPr>
          <a:lstStyle/>
          <a:p>
            <a:r>
              <a:rPr lang="en-US" b="1" dirty="0" smtClean="0"/>
              <a:t>LOUD</a:t>
            </a:r>
            <a:endParaRPr lang="en-US" b="1" dirty="0"/>
          </a:p>
        </p:txBody>
      </p:sp>
      <p:sp>
        <p:nvSpPr>
          <p:cNvPr id="10" name="TextBox 9"/>
          <p:cNvSpPr txBox="1"/>
          <p:nvPr/>
        </p:nvSpPr>
        <p:spPr>
          <a:xfrm>
            <a:off x="7671460" y="4251366"/>
            <a:ext cx="914400" cy="369332"/>
          </a:xfrm>
          <a:prstGeom prst="rect">
            <a:avLst/>
          </a:prstGeom>
          <a:noFill/>
        </p:spPr>
        <p:txBody>
          <a:bodyPr wrap="square" rtlCol="0">
            <a:spAutoFit/>
          </a:bodyPr>
          <a:lstStyle/>
          <a:p>
            <a:r>
              <a:rPr lang="en-US" dirty="0" smtClean="0"/>
              <a:t>SOFT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p:cNvSpPr>
            <a:spLocks noGrp="1" noChangeArrowheads="1"/>
          </p:cNvSpPr>
          <p:nvPr>
            <p:ph idx="1"/>
          </p:nvPr>
        </p:nvSpPr>
        <p:spPr>
          <a:xfrm>
            <a:off x="486833" y="2288576"/>
            <a:ext cx="8232322" cy="532805"/>
          </a:xfrm>
        </p:spPr>
        <p:txBody>
          <a:bodyPr/>
          <a:lstStyle/>
          <a:p>
            <a:pPr algn="ctr" eaLnBrk="1" hangingPunct="1">
              <a:lnSpc>
                <a:spcPct val="80000"/>
              </a:lnSpc>
              <a:buFontTx/>
              <a:buNone/>
            </a:pPr>
            <a:r>
              <a:rPr lang="en-US" sz="2800" b="1" dirty="0" smtClean="0">
                <a:solidFill>
                  <a:srgbClr val="800000"/>
                </a:solidFill>
              </a:rPr>
              <a:t>(For Steady State Noise)</a:t>
            </a:r>
            <a:r>
              <a:rPr lang="en-US" sz="3600" b="1" dirty="0" smtClean="0">
                <a:solidFill>
                  <a:srgbClr val="800000"/>
                </a:solidFill>
              </a:rPr>
              <a:t/>
            </a:r>
            <a:br>
              <a:rPr lang="en-US" sz="3600" b="1" dirty="0" smtClean="0">
                <a:solidFill>
                  <a:srgbClr val="800000"/>
                </a:solidFill>
              </a:rPr>
            </a:br>
            <a:r>
              <a:rPr lang="en-US" sz="3600" dirty="0" smtClean="0">
                <a:solidFill>
                  <a:srgbClr val="800000"/>
                </a:solidFill>
              </a:rPr>
              <a:t/>
            </a:r>
            <a:br>
              <a:rPr lang="en-US" sz="3600" dirty="0" smtClean="0">
                <a:solidFill>
                  <a:srgbClr val="800000"/>
                </a:solidFill>
              </a:rPr>
            </a:br>
            <a:endParaRPr lang="en-US" sz="3600" dirty="0" smtClean="0">
              <a:solidFill>
                <a:srgbClr val="800000"/>
              </a:solidFill>
            </a:endParaRPr>
          </a:p>
        </p:txBody>
      </p:sp>
      <p:sp>
        <p:nvSpPr>
          <p:cNvPr id="24578" name="Rectangle 2"/>
          <p:cNvSpPr>
            <a:spLocks noGrp="1" noChangeArrowheads="1"/>
          </p:cNvSpPr>
          <p:nvPr>
            <p:ph type="title"/>
          </p:nvPr>
        </p:nvSpPr>
        <p:spPr>
          <a:xfrm>
            <a:off x="492221" y="805220"/>
            <a:ext cx="8230810" cy="456662"/>
          </a:xfrm>
        </p:spPr>
        <p:txBody>
          <a:bodyPr/>
          <a:lstStyle/>
          <a:p>
            <a:pPr eaLnBrk="1" hangingPunct="1"/>
            <a:r>
              <a:rPr lang="en-US" dirty="0" smtClean="0">
                <a:solidFill>
                  <a:srgbClr val="800000"/>
                </a:solidFill>
              </a:rPr>
              <a:t>HAZARDOUS NOISE LEVELS</a:t>
            </a:r>
          </a:p>
        </p:txBody>
      </p:sp>
      <p:sp>
        <p:nvSpPr>
          <p:cNvPr id="57352" name="Text Box 8"/>
          <p:cNvSpPr txBox="1">
            <a:spLocks noChangeArrowheads="1"/>
          </p:cNvSpPr>
          <p:nvPr/>
        </p:nvSpPr>
        <p:spPr bwMode="auto">
          <a:xfrm>
            <a:off x="474299" y="2908849"/>
            <a:ext cx="8214179" cy="1703158"/>
          </a:xfrm>
          <a:prstGeom prst="rect">
            <a:avLst/>
          </a:prstGeom>
          <a:noFill/>
          <a:ln w="9525">
            <a:noFill/>
            <a:miter lim="800000"/>
            <a:headEnd/>
            <a:tailEnd/>
          </a:ln>
        </p:spPr>
        <p:txBody>
          <a:bodyPr lIns="86486" tIns="43243" rIns="86486" bIns="43243">
            <a:spAutoFit/>
          </a:bodyPr>
          <a:lstStyle/>
          <a:p>
            <a:pPr algn="ctr">
              <a:spcBef>
                <a:spcPct val="50000"/>
              </a:spcBef>
            </a:pPr>
            <a:r>
              <a:rPr lang="en-US" sz="2600" b="1" dirty="0"/>
              <a:t>If the sound is so loud </a:t>
            </a:r>
            <a:br>
              <a:rPr lang="en-US" sz="2600" b="1" dirty="0"/>
            </a:br>
            <a:r>
              <a:rPr lang="en-US" sz="2600" b="1" dirty="0"/>
              <a:t>that you must raise your voice </a:t>
            </a:r>
            <a:br>
              <a:rPr lang="en-US" sz="2600" b="1" dirty="0"/>
            </a:br>
            <a:r>
              <a:rPr lang="en-US" sz="2600" b="1" dirty="0"/>
              <a:t>to be understood at a</a:t>
            </a:r>
            <a:br>
              <a:rPr lang="en-US" sz="2600" b="1" dirty="0"/>
            </a:br>
            <a:r>
              <a:rPr lang="en-US" sz="2600" b="1" dirty="0"/>
              <a:t>distance of </a:t>
            </a:r>
            <a:r>
              <a:rPr lang="en-US" sz="2600" b="1" u="sng" dirty="0"/>
              <a:t>three feet</a:t>
            </a:r>
            <a:r>
              <a:rPr lang="en-US" sz="2600" b="1" dirty="0"/>
              <a:t> it is…</a:t>
            </a:r>
            <a:endParaRPr lang="en-US" sz="2600" dirty="0"/>
          </a:p>
        </p:txBody>
      </p:sp>
      <p:sp>
        <p:nvSpPr>
          <p:cNvPr id="57353" name="Text Box 9"/>
          <p:cNvSpPr txBox="1">
            <a:spLocks noChangeArrowheads="1"/>
          </p:cNvSpPr>
          <p:nvPr/>
        </p:nvSpPr>
        <p:spPr bwMode="auto">
          <a:xfrm>
            <a:off x="1004757" y="4694724"/>
            <a:ext cx="7183059" cy="549175"/>
          </a:xfrm>
          <a:prstGeom prst="rect">
            <a:avLst/>
          </a:prstGeom>
          <a:noFill/>
          <a:ln w="9525">
            <a:noFill/>
            <a:miter lim="800000"/>
            <a:headEnd/>
            <a:tailEnd/>
          </a:ln>
        </p:spPr>
        <p:txBody>
          <a:bodyPr lIns="86486" tIns="43243" rIns="86486" bIns="43243">
            <a:spAutoFit/>
          </a:bodyPr>
          <a:lstStyle/>
          <a:p>
            <a:pPr algn="ctr">
              <a:spcBef>
                <a:spcPct val="50000"/>
              </a:spcBef>
            </a:pPr>
            <a:r>
              <a:rPr lang="en-US" sz="3000" b="1" dirty="0"/>
              <a:t>POTENTIALLY HAZARDOUS</a:t>
            </a:r>
          </a:p>
        </p:txBody>
      </p:sp>
      <p:sp>
        <p:nvSpPr>
          <p:cNvPr id="24582" name="Text Box 10"/>
          <p:cNvSpPr txBox="1">
            <a:spLocks noChangeArrowheads="1"/>
          </p:cNvSpPr>
          <p:nvPr/>
        </p:nvSpPr>
        <p:spPr bwMode="auto">
          <a:xfrm>
            <a:off x="654875" y="5384076"/>
            <a:ext cx="7683500" cy="825994"/>
          </a:xfrm>
          <a:prstGeom prst="rect">
            <a:avLst/>
          </a:prstGeom>
          <a:noFill/>
          <a:ln w="9525">
            <a:noFill/>
            <a:miter lim="800000"/>
            <a:headEnd/>
            <a:tailEnd/>
          </a:ln>
        </p:spPr>
        <p:txBody>
          <a:bodyPr lIns="86486" tIns="43243" rIns="86486" bIns="43243">
            <a:spAutoFit/>
          </a:bodyPr>
          <a:lstStyle/>
          <a:p>
            <a:pPr algn="ctr">
              <a:spcBef>
                <a:spcPct val="50000"/>
              </a:spcBef>
            </a:pPr>
            <a:r>
              <a:rPr lang="en-US" sz="2300" b="1" dirty="0"/>
              <a:t>Fact</a:t>
            </a:r>
            <a:r>
              <a:rPr lang="en-US" sz="2300" b="1" i="1" dirty="0"/>
              <a:t>:</a:t>
            </a:r>
            <a:r>
              <a:rPr lang="en-US" sz="2300" i="1" dirty="0"/>
              <a:t>  The exposure to engine noise in a 4-hour convoy can be as damaging to hearing as one IED</a:t>
            </a:r>
          </a:p>
        </p:txBody>
      </p:sp>
      <p:sp>
        <p:nvSpPr>
          <p:cNvPr id="9" name="TextBox 8"/>
          <p:cNvSpPr txBox="1"/>
          <p:nvPr/>
        </p:nvSpPr>
        <p:spPr>
          <a:xfrm>
            <a:off x="1472540" y="1330036"/>
            <a:ext cx="6258296" cy="769441"/>
          </a:xfrm>
          <a:prstGeom prst="rect">
            <a:avLst/>
          </a:prstGeom>
          <a:noFill/>
        </p:spPr>
        <p:txBody>
          <a:bodyPr wrap="square" rtlCol="0">
            <a:spAutoFit/>
          </a:bodyPr>
          <a:lstStyle/>
          <a:p>
            <a:pPr algn="ctr"/>
            <a:r>
              <a:rPr lang="en-US" sz="4400" dirty="0" smtClean="0"/>
              <a:t>Three Foot Rule</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51">
                                            <p:txEl>
                                              <p:pRg st="0" end="0"/>
                                            </p:txEl>
                                          </p:spTgt>
                                        </p:tgtEl>
                                        <p:attrNameLst>
                                          <p:attrName>style.visibility</p:attrName>
                                        </p:attrNameLst>
                                      </p:cBhvr>
                                      <p:to>
                                        <p:strVal val="visible"/>
                                      </p:to>
                                    </p:set>
                                    <p:animEffect transition="in" filter="fade">
                                      <p:cBhvr>
                                        <p:cTn id="7" dur="1000"/>
                                        <p:tgtEl>
                                          <p:spTgt spid="5735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7352"/>
                                        </p:tgtEl>
                                        <p:attrNameLst>
                                          <p:attrName>style.visibility</p:attrName>
                                        </p:attrNameLst>
                                      </p:cBhvr>
                                      <p:to>
                                        <p:strVal val="visible"/>
                                      </p:to>
                                    </p:set>
                                    <p:animEffect transition="in" filter="fade">
                                      <p:cBhvr>
                                        <p:cTn id="11" dur="2000"/>
                                        <p:tgtEl>
                                          <p:spTgt spid="57352"/>
                                        </p:tgtEl>
                                      </p:cBhvr>
                                    </p:animEffect>
                                  </p:childTnLst>
                                </p:cTn>
                              </p:par>
                            </p:childTnLst>
                          </p:cTn>
                        </p:par>
                        <p:par>
                          <p:cTn id="12" fill="hold">
                            <p:stCondLst>
                              <p:cond delay="3000"/>
                            </p:stCondLst>
                            <p:childTnLst>
                              <p:par>
                                <p:cTn id="13" presetID="2" presetClass="entr" presetSubtype="4" fill="hold" grpId="1" nodeType="afterEffect">
                                  <p:stCondLst>
                                    <p:cond delay="0"/>
                                  </p:stCondLst>
                                  <p:childTnLst>
                                    <p:set>
                                      <p:cBhvr>
                                        <p:cTn id="14" dur="1" fill="hold">
                                          <p:stCondLst>
                                            <p:cond delay="0"/>
                                          </p:stCondLst>
                                        </p:cTn>
                                        <p:tgtEl>
                                          <p:spTgt spid="57353"/>
                                        </p:tgtEl>
                                        <p:attrNameLst>
                                          <p:attrName>style.visibility</p:attrName>
                                        </p:attrNameLst>
                                      </p:cBhvr>
                                      <p:to>
                                        <p:strVal val="visible"/>
                                      </p:to>
                                    </p:set>
                                    <p:anim calcmode="lin" valueType="num">
                                      <p:cBhvr additive="base">
                                        <p:cTn id="15" dur="500" fill="hold"/>
                                        <p:tgtEl>
                                          <p:spTgt spid="57353"/>
                                        </p:tgtEl>
                                        <p:attrNameLst>
                                          <p:attrName>ppt_x</p:attrName>
                                        </p:attrNameLst>
                                      </p:cBhvr>
                                      <p:tavLst>
                                        <p:tav tm="0">
                                          <p:val>
                                            <p:strVal val="#ppt_x"/>
                                          </p:val>
                                        </p:tav>
                                        <p:tav tm="100000">
                                          <p:val>
                                            <p:strVal val="#ppt_x"/>
                                          </p:val>
                                        </p:tav>
                                      </p:tavLst>
                                    </p:anim>
                                    <p:anim calcmode="lin" valueType="num">
                                      <p:cBhvr additive="base">
                                        <p:cTn id="16" dur="500" fill="hold"/>
                                        <p:tgtEl>
                                          <p:spTgt spid="57353"/>
                                        </p:tgtEl>
                                        <p:attrNameLst>
                                          <p:attrName>ppt_y</p:attrName>
                                        </p:attrNameLst>
                                      </p:cBhvr>
                                      <p:tavLst>
                                        <p:tav tm="0">
                                          <p:val>
                                            <p:strVal val="1+#ppt_h/2"/>
                                          </p:val>
                                        </p:tav>
                                        <p:tav tm="100000">
                                          <p:val>
                                            <p:strVal val="#ppt_y"/>
                                          </p:val>
                                        </p:tav>
                                      </p:tavLst>
                                    </p:anim>
                                  </p:childTnLst>
                                </p:cTn>
                              </p:par>
                              <p:par>
                                <p:cTn id="17" presetID="6" presetClass="emph" presetSubtype="0" fill="hold" grpId="0" nodeType="withEffect">
                                  <p:stCondLst>
                                    <p:cond delay="0"/>
                                  </p:stCondLst>
                                  <p:childTnLst>
                                    <p:animScale>
                                      <p:cBhvr>
                                        <p:cTn id="18" dur="2000" fill="hold"/>
                                        <p:tgtEl>
                                          <p:spTgt spid="573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build="p"/>
      <p:bldP spid="57352" grpId="0"/>
      <p:bldP spid="57353" grpId="0"/>
      <p:bldP spid="5735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2216" y="652361"/>
            <a:ext cx="8230810" cy="456662"/>
          </a:xfrm>
        </p:spPr>
        <p:txBody>
          <a:bodyPr/>
          <a:lstStyle/>
          <a:p>
            <a:pPr eaLnBrk="1" hangingPunct="1"/>
            <a:r>
              <a:rPr lang="en-US" dirty="0" smtClean="0">
                <a:solidFill>
                  <a:srgbClr val="800000"/>
                </a:solidFill>
              </a:rPr>
              <a:t>HEARING PROTECTION</a:t>
            </a:r>
          </a:p>
        </p:txBody>
      </p:sp>
      <p:sp>
        <p:nvSpPr>
          <p:cNvPr id="58372" name="Rectangle 4"/>
          <p:cNvSpPr>
            <a:spLocks noChangeArrowheads="1"/>
          </p:cNvSpPr>
          <p:nvPr/>
        </p:nvSpPr>
        <p:spPr bwMode="auto">
          <a:xfrm>
            <a:off x="0" y="1165015"/>
            <a:ext cx="6470952" cy="5318911"/>
          </a:xfrm>
          <a:prstGeom prst="rect">
            <a:avLst/>
          </a:prstGeom>
          <a:noFill/>
          <a:ln w="9525">
            <a:noFill/>
            <a:miter lim="800000"/>
            <a:headEnd/>
            <a:tailEnd/>
          </a:ln>
          <a:effectLst/>
        </p:spPr>
        <p:txBody>
          <a:bodyPr lIns="87086" tIns="43544" rIns="87086" bIns="43544"/>
          <a:lstStyle/>
          <a:p>
            <a:pPr marL="216214" indent="-216214" defTabSz="914403">
              <a:lnSpc>
                <a:spcPct val="90000"/>
              </a:lnSpc>
              <a:spcBef>
                <a:spcPct val="20000"/>
              </a:spcBef>
              <a:buClr>
                <a:srgbClr val="660033"/>
              </a:buClr>
              <a:buSzPct val="125000"/>
              <a:buFontTx/>
              <a:buChar char="•"/>
              <a:defRPr/>
            </a:pPr>
            <a:r>
              <a:rPr lang="en-US" sz="2100" b="1" dirty="0"/>
              <a:t>Earplugs</a:t>
            </a:r>
          </a:p>
          <a:p>
            <a:pPr marL="743234" lvl="1" indent="-286784" defTabSz="914403">
              <a:lnSpc>
                <a:spcPct val="90000"/>
              </a:lnSpc>
              <a:spcBef>
                <a:spcPct val="20000"/>
              </a:spcBef>
              <a:buClr>
                <a:srgbClr val="660033"/>
              </a:buClr>
              <a:buFontTx/>
              <a:buChar char="–"/>
              <a:defRPr/>
            </a:pPr>
            <a:r>
              <a:rPr lang="en-US" sz="1900" b="1" dirty="0"/>
              <a:t>Pre-formed</a:t>
            </a:r>
          </a:p>
          <a:p>
            <a:pPr marL="1081067" lvl="2" indent="-166665" defTabSz="914403">
              <a:lnSpc>
                <a:spcPct val="90000"/>
              </a:lnSpc>
              <a:spcBef>
                <a:spcPct val="20000"/>
              </a:spcBef>
              <a:buClr>
                <a:srgbClr val="660033"/>
              </a:buClr>
              <a:buFont typeface="Arial" pitchFamily="34" charset="0"/>
              <a:buChar char="─"/>
              <a:defRPr/>
            </a:pPr>
            <a:r>
              <a:rPr lang="en-US" sz="1700" b="1" dirty="0"/>
              <a:t>Single Flange</a:t>
            </a:r>
          </a:p>
          <a:p>
            <a:pPr marL="1081067" lvl="2" indent="-166665" defTabSz="914403">
              <a:lnSpc>
                <a:spcPct val="90000"/>
              </a:lnSpc>
              <a:spcBef>
                <a:spcPct val="20000"/>
              </a:spcBef>
              <a:buClr>
                <a:srgbClr val="660033"/>
              </a:buClr>
              <a:buFont typeface="Arial" pitchFamily="34" charset="0"/>
              <a:buChar char="─"/>
              <a:defRPr/>
            </a:pPr>
            <a:r>
              <a:rPr lang="en-US" sz="1700" b="1" dirty="0"/>
              <a:t>Triple Flange</a:t>
            </a:r>
          </a:p>
          <a:p>
            <a:pPr marL="1081067" lvl="2" indent="-166665" defTabSz="914403">
              <a:lnSpc>
                <a:spcPct val="90000"/>
              </a:lnSpc>
              <a:spcBef>
                <a:spcPct val="20000"/>
              </a:spcBef>
              <a:buClr>
                <a:srgbClr val="660033"/>
              </a:buClr>
              <a:buFont typeface="Arial" pitchFamily="34" charset="0"/>
              <a:buChar char="─"/>
              <a:defRPr/>
            </a:pPr>
            <a:r>
              <a:rPr lang="en-US" sz="1700" b="1" dirty="0"/>
              <a:t>Quad Flange</a:t>
            </a:r>
          </a:p>
          <a:p>
            <a:pPr marL="1081067" lvl="2" indent="-166665" defTabSz="914403">
              <a:lnSpc>
                <a:spcPct val="90000"/>
              </a:lnSpc>
              <a:spcBef>
                <a:spcPct val="20000"/>
              </a:spcBef>
              <a:buClr>
                <a:srgbClr val="660033"/>
              </a:buClr>
              <a:buFont typeface="Arial" pitchFamily="34" charset="0"/>
              <a:buChar char="─"/>
              <a:defRPr/>
            </a:pPr>
            <a:r>
              <a:rPr lang="en-US" sz="1700" b="1" dirty="0"/>
              <a:t>Combat Arms </a:t>
            </a:r>
            <a:r>
              <a:rPr lang="en-US" sz="1700" b="1" dirty="0" smtClean="0"/>
              <a:t>Earplugs</a:t>
            </a:r>
            <a:endParaRPr lang="en-US" sz="1700" b="1" dirty="0"/>
          </a:p>
          <a:p>
            <a:pPr marL="743234" lvl="1" indent="-286784" defTabSz="914403">
              <a:lnSpc>
                <a:spcPct val="90000"/>
              </a:lnSpc>
              <a:spcBef>
                <a:spcPct val="20000"/>
              </a:spcBef>
              <a:buClr>
                <a:srgbClr val="660033"/>
              </a:buClr>
              <a:buFontTx/>
              <a:buChar char="–"/>
              <a:defRPr/>
            </a:pPr>
            <a:r>
              <a:rPr lang="en-US" sz="1900" b="1" dirty="0"/>
              <a:t>Hand-formed (foam)</a:t>
            </a:r>
          </a:p>
          <a:p>
            <a:pPr marL="216214" indent="-216214" defTabSz="914403">
              <a:lnSpc>
                <a:spcPct val="90000"/>
              </a:lnSpc>
              <a:spcBef>
                <a:spcPct val="20000"/>
              </a:spcBef>
              <a:buClr>
                <a:srgbClr val="660033"/>
              </a:buClr>
              <a:buSzPct val="125000"/>
              <a:buFontTx/>
              <a:buChar char="•"/>
              <a:defRPr/>
            </a:pPr>
            <a:r>
              <a:rPr lang="en-US" sz="2100" b="1" dirty="0"/>
              <a:t>Proper Fit:</a:t>
            </a:r>
          </a:p>
          <a:p>
            <a:pPr marL="743234" lvl="1" indent="-286784" defTabSz="914403">
              <a:lnSpc>
                <a:spcPct val="90000"/>
              </a:lnSpc>
              <a:spcBef>
                <a:spcPct val="20000"/>
              </a:spcBef>
              <a:buClr>
                <a:srgbClr val="660033"/>
              </a:buClr>
              <a:buFontTx/>
              <a:buChar char="–"/>
              <a:defRPr/>
            </a:pPr>
            <a:r>
              <a:rPr lang="en-US" sz="1900" b="1" dirty="0"/>
              <a:t>Pull Back on Ear to Straighten Ear Canal</a:t>
            </a:r>
          </a:p>
          <a:p>
            <a:pPr marL="743234" lvl="1" indent="-286784" defTabSz="914403">
              <a:lnSpc>
                <a:spcPct val="90000"/>
              </a:lnSpc>
              <a:spcBef>
                <a:spcPct val="20000"/>
              </a:spcBef>
              <a:buClr>
                <a:srgbClr val="660033"/>
              </a:buClr>
              <a:buFontTx/>
              <a:buChar char="–"/>
              <a:defRPr/>
            </a:pPr>
            <a:r>
              <a:rPr lang="en-US" sz="1900" b="1" dirty="0"/>
              <a:t>Vacuum Seal – </a:t>
            </a:r>
            <a:r>
              <a:rPr lang="en-US" sz="1900" b="1" dirty="0" smtClean="0"/>
              <a:t>hollow sounding or like </a:t>
            </a:r>
          </a:p>
          <a:p>
            <a:pPr marL="743234" lvl="1" indent="-286784" defTabSz="914403">
              <a:lnSpc>
                <a:spcPct val="90000"/>
              </a:lnSpc>
              <a:spcBef>
                <a:spcPct val="20000"/>
              </a:spcBef>
              <a:buClr>
                <a:srgbClr val="660033"/>
              </a:buClr>
              <a:defRPr/>
            </a:pPr>
            <a:r>
              <a:rPr lang="en-US" sz="1900" b="1" dirty="0" smtClean="0"/>
              <a:t>     you have a “head cold”</a:t>
            </a:r>
          </a:p>
          <a:p>
            <a:pPr marL="310807" indent="-286784" defTabSz="914403">
              <a:lnSpc>
                <a:spcPct val="90000"/>
              </a:lnSpc>
              <a:spcBef>
                <a:spcPct val="20000"/>
              </a:spcBef>
              <a:buClr>
                <a:srgbClr val="660033"/>
              </a:buClr>
              <a:buFont typeface="Arial" pitchFamily="34" charset="0"/>
              <a:buChar char="•"/>
              <a:defRPr/>
            </a:pPr>
            <a:r>
              <a:rPr lang="en-US" sz="1900" b="1" dirty="0" smtClean="0"/>
              <a:t>Earmuffs</a:t>
            </a:r>
          </a:p>
          <a:p>
            <a:pPr marL="743234" lvl="1" indent="-286784" defTabSz="914403">
              <a:lnSpc>
                <a:spcPct val="90000"/>
              </a:lnSpc>
              <a:spcBef>
                <a:spcPct val="20000"/>
              </a:spcBef>
              <a:buClr>
                <a:srgbClr val="660033"/>
              </a:buClr>
              <a:buFont typeface="Arial" pitchFamily="34" charset="0"/>
              <a:buChar char="─"/>
              <a:defRPr/>
            </a:pPr>
            <a:r>
              <a:rPr lang="en-US" sz="1900" b="1" dirty="0" smtClean="0"/>
              <a:t>Adjust headband for a snug fit</a:t>
            </a:r>
          </a:p>
          <a:p>
            <a:pPr marL="216214" indent="-216214" defTabSz="914403">
              <a:lnSpc>
                <a:spcPct val="90000"/>
              </a:lnSpc>
              <a:spcBef>
                <a:spcPct val="20000"/>
              </a:spcBef>
              <a:buClr>
                <a:srgbClr val="660033"/>
              </a:buClr>
              <a:buSzPct val="125000"/>
              <a:buFontTx/>
              <a:buChar char="•"/>
              <a:defRPr/>
            </a:pPr>
            <a:r>
              <a:rPr lang="en-US" sz="2100" b="1" dirty="0" smtClean="0"/>
              <a:t>Combat </a:t>
            </a:r>
            <a:r>
              <a:rPr lang="en-US" sz="2100" b="1" dirty="0"/>
              <a:t>Arms</a:t>
            </a:r>
          </a:p>
          <a:p>
            <a:pPr marL="743234" lvl="1" indent="-286784" defTabSz="914403">
              <a:lnSpc>
                <a:spcPct val="90000"/>
              </a:lnSpc>
              <a:spcBef>
                <a:spcPct val="20000"/>
              </a:spcBef>
              <a:buClr>
                <a:srgbClr val="660033"/>
              </a:buClr>
              <a:buFontTx/>
              <a:buChar char="–"/>
              <a:defRPr/>
            </a:pPr>
            <a:r>
              <a:rPr lang="en-US" sz="1900" b="1" dirty="0" smtClean="0"/>
              <a:t>Flattened switch for engines, generators, vehicles</a:t>
            </a:r>
          </a:p>
          <a:p>
            <a:pPr marL="743234" lvl="1" indent="-286784" defTabSz="914403">
              <a:lnSpc>
                <a:spcPct val="90000"/>
              </a:lnSpc>
              <a:spcBef>
                <a:spcPct val="20000"/>
              </a:spcBef>
              <a:buClr>
                <a:srgbClr val="660033"/>
              </a:buClr>
              <a:buFontTx/>
              <a:buChar char="–"/>
              <a:defRPr/>
            </a:pPr>
            <a:r>
              <a:rPr lang="en-US" sz="1900" b="1" dirty="0" smtClean="0"/>
              <a:t>Open switch for metal-on-metal, weapons fire</a:t>
            </a:r>
            <a:endParaRPr lang="en-US" sz="1900" b="1" dirty="0"/>
          </a:p>
          <a:p>
            <a:pPr marL="310808" indent="-286784" defTabSz="914403">
              <a:lnSpc>
                <a:spcPct val="90000"/>
              </a:lnSpc>
              <a:spcBef>
                <a:spcPct val="20000"/>
              </a:spcBef>
              <a:buClr>
                <a:srgbClr val="660033"/>
              </a:buClr>
              <a:defRPr/>
            </a:pPr>
            <a:endParaRPr lang="en-US" sz="1900" b="1" dirty="0"/>
          </a:p>
          <a:p>
            <a:pPr marL="216214" indent="-216214" defTabSz="914403">
              <a:lnSpc>
                <a:spcPct val="90000"/>
              </a:lnSpc>
              <a:spcBef>
                <a:spcPct val="20000"/>
              </a:spcBef>
              <a:buClr>
                <a:srgbClr val="660033"/>
              </a:buClr>
              <a:buSzPct val="125000"/>
              <a:buFontTx/>
              <a:buChar char="•"/>
              <a:defRPr/>
            </a:pPr>
            <a:endParaRPr lang="en-US" sz="1900" b="1" dirty="0"/>
          </a:p>
        </p:txBody>
      </p:sp>
      <p:pic>
        <p:nvPicPr>
          <p:cNvPr id="25604" name="Picture 9" descr="Hearing Protection 0097"/>
          <p:cNvPicPr>
            <a:picLocks noChangeAspect="1" noChangeArrowheads="1"/>
          </p:cNvPicPr>
          <p:nvPr/>
        </p:nvPicPr>
        <p:blipFill>
          <a:blip r:embed="rId3" cstate="print"/>
          <a:srcRect/>
          <a:stretch>
            <a:fillRect/>
          </a:stretch>
        </p:blipFill>
        <p:spPr bwMode="auto">
          <a:xfrm>
            <a:off x="3798126" y="1514699"/>
            <a:ext cx="1315357" cy="1137047"/>
          </a:xfrm>
          <a:prstGeom prst="rect">
            <a:avLst/>
          </a:prstGeom>
          <a:noFill/>
          <a:ln w="9525">
            <a:solidFill>
              <a:schemeClr val="tx1"/>
            </a:solidFill>
            <a:miter lim="800000"/>
            <a:headEnd/>
            <a:tailEnd/>
          </a:ln>
        </p:spPr>
      </p:pic>
      <p:pic>
        <p:nvPicPr>
          <p:cNvPr id="25607" name="Picture 7" descr="Quattro Reusable Earplugs"/>
          <p:cNvPicPr>
            <a:picLocks noChangeAspect="1" noChangeArrowheads="1"/>
          </p:cNvPicPr>
          <p:nvPr/>
        </p:nvPicPr>
        <p:blipFill>
          <a:blip r:embed="rId4" cstate="print"/>
          <a:srcRect/>
          <a:stretch>
            <a:fillRect/>
          </a:stretch>
        </p:blipFill>
        <p:spPr bwMode="auto">
          <a:xfrm>
            <a:off x="5452753" y="1263119"/>
            <a:ext cx="1797655" cy="1492746"/>
          </a:xfrm>
          <a:prstGeom prst="rect">
            <a:avLst/>
          </a:prstGeom>
          <a:noFill/>
          <a:ln w="9525">
            <a:solidFill>
              <a:schemeClr val="tx1"/>
            </a:solidFill>
            <a:miter lim="800000"/>
            <a:headEnd/>
            <a:tailEnd/>
          </a:ln>
        </p:spPr>
      </p:pic>
      <p:pic>
        <p:nvPicPr>
          <p:cNvPr id="25608" name="Picture 6"/>
          <p:cNvPicPr>
            <a:picLocks noChangeAspect="1" noChangeArrowheads="1"/>
          </p:cNvPicPr>
          <p:nvPr/>
        </p:nvPicPr>
        <p:blipFill>
          <a:blip r:embed="rId5" cstate="print"/>
          <a:srcRect/>
          <a:stretch>
            <a:fillRect/>
          </a:stretch>
        </p:blipFill>
        <p:spPr bwMode="auto">
          <a:xfrm>
            <a:off x="7580690" y="1174255"/>
            <a:ext cx="1392465" cy="1586508"/>
          </a:xfrm>
          <a:prstGeom prst="rect">
            <a:avLst/>
          </a:prstGeom>
          <a:noFill/>
          <a:ln w="9525">
            <a:solidFill>
              <a:schemeClr val="tx1"/>
            </a:solidFill>
            <a:miter lim="800000"/>
            <a:headEnd/>
            <a:tailEnd/>
          </a:ln>
        </p:spPr>
      </p:pic>
      <p:pic>
        <p:nvPicPr>
          <p:cNvPr id="29698" name="Picture 2"/>
          <p:cNvPicPr>
            <a:picLocks noChangeAspect="1" noChangeArrowheads="1"/>
          </p:cNvPicPr>
          <p:nvPr/>
        </p:nvPicPr>
        <p:blipFill>
          <a:blip r:embed="rId6" cstate="print"/>
          <a:srcRect/>
          <a:stretch>
            <a:fillRect/>
          </a:stretch>
        </p:blipFill>
        <p:spPr bwMode="auto">
          <a:xfrm>
            <a:off x="6422572" y="3053030"/>
            <a:ext cx="1524000" cy="1155700"/>
          </a:xfrm>
          <a:prstGeom prst="rect">
            <a:avLst/>
          </a:prstGeom>
          <a:noFill/>
          <a:ln w="9525">
            <a:noFill/>
            <a:miter lim="800000"/>
            <a:headEnd/>
            <a:tailEnd/>
          </a:ln>
        </p:spPr>
      </p:pic>
      <p:pic>
        <p:nvPicPr>
          <p:cNvPr id="11" name="Picture 10" descr="CAE regular.jpg"/>
          <p:cNvPicPr>
            <a:picLocks noChangeAspect="1"/>
          </p:cNvPicPr>
          <p:nvPr/>
        </p:nvPicPr>
        <p:blipFill>
          <a:blip r:embed="rId7" cstate="print"/>
          <a:stretch>
            <a:fillRect/>
          </a:stretch>
        </p:blipFill>
        <p:spPr>
          <a:xfrm>
            <a:off x="7014235" y="4854657"/>
            <a:ext cx="1314450" cy="1352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fade">
                                      <p:cBhvr>
                                        <p:cTn id="7" dur="1000"/>
                                        <p:tgtEl>
                                          <p:spTgt spid="5837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2">
                                            <p:txEl>
                                              <p:pRg st="1" end="1"/>
                                            </p:txEl>
                                          </p:spTgt>
                                        </p:tgtEl>
                                        <p:attrNameLst>
                                          <p:attrName>style.visibility</p:attrName>
                                        </p:attrNameLst>
                                      </p:cBhvr>
                                      <p:to>
                                        <p:strVal val="visible"/>
                                      </p:to>
                                    </p:set>
                                    <p:animEffect transition="in" filter="fade">
                                      <p:cBhvr>
                                        <p:cTn id="10" dur="1000"/>
                                        <p:tgtEl>
                                          <p:spTgt spid="5837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2">
                                            <p:txEl>
                                              <p:pRg st="2" end="2"/>
                                            </p:txEl>
                                          </p:spTgt>
                                        </p:tgtEl>
                                        <p:attrNameLst>
                                          <p:attrName>style.visibility</p:attrName>
                                        </p:attrNameLst>
                                      </p:cBhvr>
                                      <p:to>
                                        <p:strVal val="visible"/>
                                      </p:to>
                                    </p:set>
                                    <p:animEffect transition="in" filter="fade">
                                      <p:cBhvr>
                                        <p:cTn id="13" dur="1000"/>
                                        <p:tgtEl>
                                          <p:spTgt spid="5837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372">
                                            <p:txEl>
                                              <p:pRg st="3" end="3"/>
                                            </p:txEl>
                                          </p:spTgt>
                                        </p:tgtEl>
                                        <p:attrNameLst>
                                          <p:attrName>style.visibility</p:attrName>
                                        </p:attrNameLst>
                                      </p:cBhvr>
                                      <p:to>
                                        <p:strVal val="visible"/>
                                      </p:to>
                                    </p:set>
                                    <p:animEffect transition="in" filter="fade">
                                      <p:cBhvr>
                                        <p:cTn id="16" dur="1000"/>
                                        <p:tgtEl>
                                          <p:spTgt spid="5837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372">
                                            <p:txEl>
                                              <p:pRg st="4" end="4"/>
                                            </p:txEl>
                                          </p:spTgt>
                                        </p:tgtEl>
                                        <p:attrNameLst>
                                          <p:attrName>style.visibility</p:attrName>
                                        </p:attrNameLst>
                                      </p:cBhvr>
                                      <p:to>
                                        <p:strVal val="visible"/>
                                      </p:to>
                                    </p:set>
                                    <p:animEffect transition="in" filter="fade">
                                      <p:cBhvr>
                                        <p:cTn id="19" dur="1000"/>
                                        <p:tgtEl>
                                          <p:spTgt spid="5837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8372">
                                            <p:txEl>
                                              <p:pRg st="5" end="5"/>
                                            </p:txEl>
                                          </p:spTgt>
                                        </p:tgtEl>
                                        <p:attrNameLst>
                                          <p:attrName>style.visibility</p:attrName>
                                        </p:attrNameLst>
                                      </p:cBhvr>
                                      <p:to>
                                        <p:strVal val="visible"/>
                                      </p:to>
                                    </p:set>
                                    <p:animEffect transition="in" filter="fade">
                                      <p:cBhvr>
                                        <p:cTn id="22" dur="1000"/>
                                        <p:tgtEl>
                                          <p:spTgt spid="5837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8372">
                                            <p:txEl>
                                              <p:pRg st="6" end="6"/>
                                            </p:txEl>
                                          </p:spTgt>
                                        </p:tgtEl>
                                        <p:attrNameLst>
                                          <p:attrName>style.visibility</p:attrName>
                                        </p:attrNameLst>
                                      </p:cBhvr>
                                      <p:to>
                                        <p:strVal val="visible"/>
                                      </p:to>
                                    </p:set>
                                    <p:animEffect transition="in" filter="fade">
                                      <p:cBhvr>
                                        <p:cTn id="25" dur="1000"/>
                                        <p:tgtEl>
                                          <p:spTgt spid="5837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8372">
                                            <p:txEl>
                                              <p:pRg st="7" end="7"/>
                                            </p:txEl>
                                          </p:spTgt>
                                        </p:tgtEl>
                                        <p:attrNameLst>
                                          <p:attrName>style.visibility</p:attrName>
                                        </p:attrNameLst>
                                      </p:cBhvr>
                                      <p:to>
                                        <p:strVal val="visible"/>
                                      </p:to>
                                    </p:set>
                                    <p:animEffect transition="in" filter="fade">
                                      <p:cBhvr>
                                        <p:cTn id="30" dur="1000"/>
                                        <p:tgtEl>
                                          <p:spTgt spid="5837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8372">
                                            <p:txEl>
                                              <p:pRg st="8" end="8"/>
                                            </p:txEl>
                                          </p:spTgt>
                                        </p:tgtEl>
                                        <p:attrNameLst>
                                          <p:attrName>style.visibility</p:attrName>
                                        </p:attrNameLst>
                                      </p:cBhvr>
                                      <p:to>
                                        <p:strVal val="visible"/>
                                      </p:to>
                                    </p:set>
                                    <p:animEffect transition="in" filter="fade">
                                      <p:cBhvr>
                                        <p:cTn id="33" dur="1000"/>
                                        <p:tgtEl>
                                          <p:spTgt spid="5837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8372">
                                            <p:txEl>
                                              <p:pRg st="9" end="9"/>
                                            </p:txEl>
                                          </p:spTgt>
                                        </p:tgtEl>
                                        <p:attrNameLst>
                                          <p:attrName>style.visibility</p:attrName>
                                        </p:attrNameLst>
                                      </p:cBhvr>
                                      <p:to>
                                        <p:strVal val="visible"/>
                                      </p:to>
                                    </p:set>
                                    <p:animEffect transition="in" filter="fade">
                                      <p:cBhvr>
                                        <p:cTn id="36" dur="1000"/>
                                        <p:tgtEl>
                                          <p:spTgt spid="5837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8372">
                                            <p:txEl>
                                              <p:pRg st="10" end="10"/>
                                            </p:txEl>
                                          </p:spTgt>
                                        </p:tgtEl>
                                        <p:attrNameLst>
                                          <p:attrName>style.visibility</p:attrName>
                                        </p:attrNameLst>
                                      </p:cBhvr>
                                      <p:to>
                                        <p:strVal val="visible"/>
                                      </p:to>
                                    </p:set>
                                    <p:animEffect transition="in" filter="fade">
                                      <p:cBhvr>
                                        <p:cTn id="39" dur="1000"/>
                                        <p:tgtEl>
                                          <p:spTgt spid="5837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8372">
                                            <p:txEl>
                                              <p:pRg st="11" end="11"/>
                                            </p:txEl>
                                          </p:spTgt>
                                        </p:tgtEl>
                                        <p:attrNameLst>
                                          <p:attrName>style.visibility</p:attrName>
                                        </p:attrNameLst>
                                      </p:cBhvr>
                                      <p:to>
                                        <p:strVal val="visible"/>
                                      </p:to>
                                    </p:set>
                                    <p:animEffect transition="in" filter="fade">
                                      <p:cBhvr>
                                        <p:cTn id="42" dur="1000"/>
                                        <p:tgtEl>
                                          <p:spTgt spid="58372">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8372">
                                            <p:txEl>
                                              <p:pRg st="12" end="12"/>
                                            </p:txEl>
                                          </p:spTgt>
                                        </p:tgtEl>
                                        <p:attrNameLst>
                                          <p:attrName>style.visibility</p:attrName>
                                        </p:attrNameLst>
                                      </p:cBhvr>
                                      <p:to>
                                        <p:strVal val="visible"/>
                                      </p:to>
                                    </p:set>
                                    <p:animEffect transition="in" filter="fade">
                                      <p:cBhvr>
                                        <p:cTn id="45" dur="1000"/>
                                        <p:tgtEl>
                                          <p:spTgt spid="58372">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8372">
                                            <p:txEl>
                                              <p:pRg st="13" end="13"/>
                                            </p:txEl>
                                          </p:spTgt>
                                        </p:tgtEl>
                                        <p:attrNameLst>
                                          <p:attrName>style.visibility</p:attrName>
                                        </p:attrNameLst>
                                      </p:cBhvr>
                                      <p:to>
                                        <p:strVal val="visible"/>
                                      </p:to>
                                    </p:set>
                                    <p:animEffect transition="in" filter="fade">
                                      <p:cBhvr>
                                        <p:cTn id="50" dur="1000"/>
                                        <p:tgtEl>
                                          <p:spTgt spid="58372">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8372">
                                            <p:txEl>
                                              <p:pRg st="14" end="14"/>
                                            </p:txEl>
                                          </p:spTgt>
                                        </p:tgtEl>
                                        <p:attrNameLst>
                                          <p:attrName>style.visibility</p:attrName>
                                        </p:attrNameLst>
                                      </p:cBhvr>
                                      <p:to>
                                        <p:strVal val="visible"/>
                                      </p:to>
                                    </p:set>
                                    <p:animEffect transition="in" filter="fade">
                                      <p:cBhvr>
                                        <p:cTn id="55" dur="1000"/>
                                        <p:tgtEl>
                                          <p:spTgt spid="58372">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8372">
                                            <p:txEl>
                                              <p:pRg st="15" end="15"/>
                                            </p:txEl>
                                          </p:spTgt>
                                        </p:tgtEl>
                                        <p:attrNameLst>
                                          <p:attrName>style.visibility</p:attrName>
                                        </p:attrNameLst>
                                      </p:cBhvr>
                                      <p:to>
                                        <p:strVal val="visible"/>
                                      </p:to>
                                    </p:set>
                                    <p:animEffect transition="in" filter="fade">
                                      <p:cBhvr>
                                        <p:cTn id="60" dur="1000"/>
                                        <p:tgtEl>
                                          <p:spTgt spid="5837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Grp="1" noChangeAspect="1" noChangeArrowheads="1"/>
          </p:cNvPicPr>
          <p:nvPr>
            <p:ph idx="1"/>
          </p:nvPr>
        </p:nvPicPr>
        <p:blipFill>
          <a:blip r:embed="rId3" cstate="print"/>
          <a:srcRect/>
          <a:stretch>
            <a:fillRect/>
          </a:stretch>
        </p:blipFill>
        <p:spPr bwMode="auto">
          <a:xfrm>
            <a:off x="2710216" y="1362535"/>
            <a:ext cx="1704762" cy="1974432"/>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smtClean="0"/>
              <a:t>How’s the fit?</a:t>
            </a:r>
            <a:endParaRPr lang="en-US" dirty="0"/>
          </a:p>
        </p:txBody>
      </p:sp>
      <p:pic>
        <p:nvPicPr>
          <p:cNvPr id="6" name="Picture 3"/>
          <p:cNvPicPr>
            <a:picLocks noChangeArrowheads="1"/>
          </p:cNvPicPr>
          <p:nvPr/>
        </p:nvPicPr>
        <p:blipFill>
          <a:blip r:embed="rId4" cstate="print">
            <a:lum bright="6000"/>
          </a:blip>
          <a:srcRect/>
          <a:stretch>
            <a:fillRect/>
          </a:stretch>
        </p:blipFill>
        <p:spPr bwMode="auto">
          <a:xfrm>
            <a:off x="5047013" y="1487013"/>
            <a:ext cx="3647594" cy="2491221"/>
          </a:xfrm>
          <a:prstGeom prst="rect">
            <a:avLst/>
          </a:prstGeom>
          <a:noFill/>
          <a:ln w="9525">
            <a:solidFill>
              <a:schemeClr val="tx1"/>
            </a:solidFill>
            <a:miter lim="800000"/>
            <a:headEnd/>
            <a:tailEnd/>
          </a:ln>
        </p:spPr>
      </p:pic>
      <p:pic>
        <p:nvPicPr>
          <p:cNvPr id="7" name="Picture 3"/>
          <p:cNvPicPr>
            <a:picLocks noChangeArrowheads="1"/>
          </p:cNvPicPr>
          <p:nvPr/>
        </p:nvPicPr>
        <p:blipFill>
          <a:blip r:embed="rId5" cstate="print">
            <a:lum contrast="6000"/>
          </a:blip>
          <a:srcRect/>
          <a:stretch>
            <a:fillRect/>
          </a:stretch>
        </p:blipFill>
        <p:spPr bwMode="auto">
          <a:xfrm>
            <a:off x="332508" y="3455718"/>
            <a:ext cx="4284931" cy="3016333"/>
          </a:xfrm>
          <a:prstGeom prst="rect">
            <a:avLst/>
          </a:prstGeom>
          <a:noFill/>
          <a:ln w="9525">
            <a:solidFill>
              <a:schemeClr val="tx1"/>
            </a:solidFill>
            <a:miter lim="800000"/>
            <a:headEnd/>
            <a:tailEnd/>
          </a:ln>
        </p:spPr>
      </p:pic>
      <p:pic>
        <p:nvPicPr>
          <p:cNvPr id="8" name="Picture 3"/>
          <p:cNvPicPr>
            <a:picLocks noChangeArrowheads="1"/>
          </p:cNvPicPr>
          <p:nvPr/>
        </p:nvPicPr>
        <p:blipFill>
          <a:blip r:embed="rId6" cstate="print">
            <a:lum bright="18000" contrast="24000"/>
          </a:blip>
          <a:srcRect/>
          <a:stretch>
            <a:fillRect/>
          </a:stretch>
        </p:blipFill>
        <p:spPr bwMode="auto">
          <a:xfrm>
            <a:off x="5058888" y="4150349"/>
            <a:ext cx="3633850" cy="2238576"/>
          </a:xfrm>
          <a:prstGeom prst="rect">
            <a:avLst/>
          </a:prstGeom>
          <a:noFill/>
          <a:ln w="9525">
            <a:solidFill>
              <a:schemeClr val="tx1"/>
            </a:solidFill>
            <a:miter lim="800000"/>
            <a:headEnd/>
            <a:tailEnd/>
          </a:ln>
        </p:spPr>
      </p:pic>
      <p:sp>
        <p:nvSpPr>
          <p:cNvPr id="9" name="TextBox 10"/>
          <p:cNvSpPr txBox="1">
            <a:spLocks noChangeArrowheads="1"/>
          </p:cNvSpPr>
          <p:nvPr/>
        </p:nvSpPr>
        <p:spPr bwMode="auto">
          <a:xfrm>
            <a:off x="639591" y="1424347"/>
            <a:ext cx="1752297" cy="1199555"/>
          </a:xfrm>
          <a:prstGeom prst="rect">
            <a:avLst/>
          </a:prstGeom>
          <a:noFill/>
          <a:ln w="9525">
            <a:noFill/>
            <a:miter lim="800000"/>
            <a:headEnd/>
            <a:tailEnd/>
          </a:ln>
        </p:spPr>
        <p:txBody>
          <a:bodyPr lIns="91432" tIns="45716" rIns="91432" bIns="45716">
            <a:spAutoFit/>
          </a:bodyPr>
          <a:lstStyle/>
          <a:p>
            <a:pPr algn="ctr"/>
            <a:r>
              <a:rPr lang="en-US" b="1" dirty="0"/>
              <a:t>Triple Flange Earplugs </a:t>
            </a:r>
          </a:p>
          <a:p>
            <a:pPr algn="ctr"/>
            <a:r>
              <a:rPr lang="en-US" b="1" dirty="0"/>
              <a:t>with </a:t>
            </a:r>
          </a:p>
          <a:p>
            <a:pPr algn="ctr"/>
            <a:r>
              <a:rPr lang="en-US" b="1" dirty="0"/>
              <a:t>Insertion Tool</a:t>
            </a:r>
          </a:p>
        </p:txBody>
      </p:sp>
      <p:sp>
        <p:nvSpPr>
          <p:cNvPr id="10" name="Heptagon 9"/>
          <p:cNvSpPr/>
          <p:nvPr/>
        </p:nvSpPr>
        <p:spPr>
          <a:xfrm>
            <a:off x="568340" y="3576155"/>
            <a:ext cx="533702" cy="456902"/>
          </a:xfrm>
          <a:prstGeom prst="heptagon">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1</a:t>
            </a:r>
          </a:p>
        </p:txBody>
      </p:sp>
      <p:sp>
        <p:nvSpPr>
          <p:cNvPr id="11" name="Heptagon 10"/>
          <p:cNvSpPr/>
          <p:nvPr/>
        </p:nvSpPr>
        <p:spPr>
          <a:xfrm>
            <a:off x="5153590" y="1565862"/>
            <a:ext cx="533702" cy="456902"/>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2</a:t>
            </a:r>
          </a:p>
        </p:txBody>
      </p:sp>
      <p:sp>
        <p:nvSpPr>
          <p:cNvPr id="12" name="Heptagon 11"/>
          <p:cNvSpPr/>
          <p:nvPr/>
        </p:nvSpPr>
        <p:spPr>
          <a:xfrm>
            <a:off x="5211893" y="4236226"/>
            <a:ext cx="532190" cy="456902"/>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am Bad Fit.JPG"/>
          <p:cNvPicPr>
            <a:picLocks noGrp="1" noChangeAspect="1"/>
          </p:cNvPicPr>
          <p:nvPr>
            <p:ph idx="1"/>
          </p:nvPr>
        </p:nvPicPr>
        <p:blipFill>
          <a:blip r:embed="rId3" cstate="print"/>
          <a:srcRect/>
          <a:stretch>
            <a:fillRect/>
          </a:stretch>
        </p:blipFill>
        <p:spPr bwMode="auto">
          <a:xfrm>
            <a:off x="233548" y="3654890"/>
            <a:ext cx="3566555" cy="2674916"/>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How’s the fit?</a:t>
            </a:r>
            <a:endParaRPr lang="en-US" dirty="0"/>
          </a:p>
        </p:txBody>
      </p:sp>
      <p:sp>
        <p:nvSpPr>
          <p:cNvPr id="5" name="Heptagon 4"/>
          <p:cNvSpPr/>
          <p:nvPr/>
        </p:nvSpPr>
        <p:spPr>
          <a:xfrm>
            <a:off x="402085" y="3717670"/>
            <a:ext cx="533702" cy="456902"/>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1</a:t>
            </a:r>
          </a:p>
        </p:txBody>
      </p:sp>
      <p:pic>
        <p:nvPicPr>
          <p:cNvPr id="6" name="Picture 4" descr="Foam Good Fit.JPG"/>
          <p:cNvPicPr>
            <a:picLocks noChangeAspect="1"/>
          </p:cNvPicPr>
          <p:nvPr/>
        </p:nvPicPr>
        <p:blipFill>
          <a:blip r:embed="rId4" cstate="print"/>
          <a:srcRect/>
          <a:stretch>
            <a:fillRect/>
          </a:stretch>
        </p:blipFill>
        <p:spPr bwMode="auto">
          <a:xfrm>
            <a:off x="4619501" y="1421207"/>
            <a:ext cx="3621974" cy="2717560"/>
          </a:xfrm>
          <a:prstGeom prst="rect">
            <a:avLst/>
          </a:prstGeom>
          <a:noFill/>
          <a:ln w="9525">
            <a:noFill/>
            <a:miter lim="800000"/>
            <a:headEnd/>
            <a:tailEnd/>
          </a:ln>
        </p:spPr>
      </p:pic>
      <p:sp>
        <p:nvSpPr>
          <p:cNvPr id="7" name="Heptagon 6"/>
          <p:cNvSpPr/>
          <p:nvPr/>
        </p:nvSpPr>
        <p:spPr>
          <a:xfrm>
            <a:off x="4849476" y="1703417"/>
            <a:ext cx="533703" cy="456902"/>
          </a:xfrm>
          <a:prstGeom prst="heptagon">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2</a:t>
            </a:r>
          </a:p>
        </p:txBody>
      </p:sp>
      <p:pic>
        <p:nvPicPr>
          <p:cNvPr id="8" name="Picture 3" descr="Foam Backward Fit.JPG"/>
          <p:cNvPicPr>
            <a:picLocks noChangeAspect="1"/>
          </p:cNvPicPr>
          <p:nvPr/>
        </p:nvPicPr>
        <p:blipFill>
          <a:blip r:embed="rId5" cstate="print"/>
          <a:srcRect/>
          <a:stretch>
            <a:fillRect/>
          </a:stretch>
        </p:blipFill>
        <p:spPr bwMode="auto">
          <a:xfrm>
            <a:off x="4891259" y="4164131"/>
            <a:ext cx="3088959" cy="2318045"/>
          </a:xfrm>
          <a:prstGeom prst="rect">
            <a:avLst/>
          </a:prstGeom>
          <a:noFill/>
          <a:ln w="9525">
            <a:noFill/>
            <a:miter lim="800000"/>
            <a:headEnd/>
            <a:tailEnd/>
          </a:ln>
        </p:spPr>
      </p:pic>
      <p:sp>
        <p:nvSpPr>
          <p:cNvPr id="9" name="Heptagon 8"/>
          <p:cNvSpPr/>
          <p:nvPr/>
        </p:nvSpPr>
        <p:spPr>
          <a:xfrm>
            <a:off x="7328450" y="4252750"/>
            <a:ext cx="533703" cy="458391"/>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3</a:t>
            </a:r>
          </a:p>
        </p:txBody>
      </p:sp>
      <p:pic>
        <p:nvPicPr>
          <p:cNvPr id="10" name="Picture 9" descr="Hearing Protection 0097"/>
          <p:cNvPicPr>
            <a:picLocks noChangeAspect="1" noChangeArrowheads="1"/>
          </p:cNvPicPr>
          <p:nvPr/>
        </p:nvPicPr>
        <p:blipFill>
          <a:blip r:embed="rId6" cstate="print"/>
          <a:srcRect/>
          <a:stretch>
            <a:fillRect/>
          </a:stretch>
        </p:blipFill>
        <p:spPr bwMode="auto">
          <a:xfrm>
            <a:off x="2146850" y="1601488"/>
            <a:ext cx="2251227" cy="1769566"/>
          </a:xfrm>
          <a:prstGeom prst="rect">
            <a:avLst/>
          </a:prstGeom>
          <a:noFill/>
          <a:ln w="9525">
            <a:noFill/>
            <a:miter lim="800000"/>
            <a:headEnd/>
            <a:tailEnd/>
          </a:ln>
        </p:spPr>
      </p:pic>
      <p:sp>
        <p:nvSpPr>
          <p:cNvPr id="11" name="TextBox 7"/>
          <p:cNvSpPr txBox="1">
            <a:spLocks noChangeArrowheads="1"/>
          </p:cNvSpPr>
          <p:nvPr/>
        </p:nvSpPr>
        <p:spPr bwMode="auto">
          <a:xfrm>
            <a:off x="223955" y="1899362"/>
            <a:ext cx="1752297" cy="645914"/>
          </a:xfrm>
          <a:prstGeom prst="rect">
            <a:avLst/>
          </a:prstGeom>
          <a:noFill/>
          <a:ln w="9525">
            <a:noFill/>
            <a:miter lim="800000"/>
            <a:headEnd/>
            <a:tailEnd/>
          </a:ln>
        </p:spPr>
        <p:txBody>
          <a:bodyPr lIns="91432" tIns="45716" rIns="91432" bIns="45716">
            <a:spAutoFit/>
          </a:bodyPr>
          <a:lstStyle/>
          <a:p>
            <a:pPr algn="ctr"/>
            <a:r>
              <a:rPr lang="en-US" b="1" dirty="0"/>
              <a:t>Bi-Colored</a:t>
            </a:r>
          </a:p>
          <a:p>
            <a:pPr algn="ctr"/>
            <a:r>
              <a:rPr lang="en-US" b="1" dirty="0"/>
              <a:t>Foam Earplug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5968" y="1392008"/>
            <a:ext cx="8230810" cy="4525863"/>
          </a:xfrm>
        </p:spPr>
        <p:txBody>
          <a:bodyPr/>
          <a:lstStyle/>
          <a:p>
            <a:pPr eaLnBrk="1" hangingPunct="1">
              <a:lnSpc>
                <a:spcPct val="80000"/>
              </a:lnSpc>
              <a:buClr>
                <a:schemeClr val="tx1"/>
              </a:buClr>
              <a:defRPr/>
            </a:pPr>
            <a:r>
              <a:rPr lang="en-US" dirty="0" smtClean="0"/>
              <a:t>Using earmuffs or plugs in noisy areas </a:t>
            </a:r>
          </a:p>
          <a:p>
            <a:pPr eaLnBrk="1" hangingPunct="1">
              <a:lnSpc>
                <a:spcPct val="80000"/>
              </a:lnSpc>
              <a:buClr>
                <a:schemeClr val="tx1"/>
              </a:buClr>
              <a:buNone/>
              <a:defRPr/>
            </a:pPr>
            <a:r>
              <a:rPr lang="en-US" dirty="0" smtClean="0"/>
              <a:t>can actually make it easier to hear </a:t>
            </a:r>
          </a:p>
          <a:p>
            <a:pPr eaLnBrk="1" hangingPunct="1">
              <a:lnSpc>
                <a:spcPct val="80000"/>
              </a:lnSpc>
              <a:buClr>
                <a:schemeClr val="tx1"/>
              </a:buClr>
              <a:buNone/>
              <a:defRPr/>
            </a:pPr>
            <a:r>
              <a:rPr lang="en-US" dirty="0" smtClean="0"/>
              <a:t>coworkers or machinery</a:t>
            </a:r>
          </a:p>
          <a:p>
            <a:pPr eaLnBrk="1" hangingPunct="1">
              <a:lnSpc>
                <a:spcPct val="80000"/>
              </a:lnSpc>
              <a:buClr>
                <a:schemeClr val="tx1"/>
              </a:buClr>
              <a:defRPr/>
            </a:pPr>
            <a:endParaRPr lang="en-US" dirty="0" smtClean="0"/>
          </a:p>
          <a:p>
            <a:pPr eaLnBrk="1" hangingPunct="1">
              <a:lnSpc>
                <a:spcPct val="80000"/>
              </a:lnSpc>
              <a:buClr>
                <a:schemeClr val="tx1"/>
              </a:buClr>
              <a:defRPr/>
            </a:pPr>
            <a:r>
              <a:rPr lang="en-US" dirty="0" smtClean="0"/>
              <a:t>Hearing protectors reduce loud </a:t>
            </a:r>
          </a:p>
          <a:p>
            <a:pPr eaLnBrk="1" hangingPunct="1">
              <a:lnSpc>
                <a:spcPct val="80000"/>
              </a:lnSpc>
              <a:buClr>
                <a:schemeClr val="tx1"/>
              </a:buClr>
              <a:buNone/>
              <a:defRPr/>
            </a:pPr>
            <a:r>
              <a:rPr lang="en-US" dirty="0" smtClean="0"/>
              <a:t>background noise; decreasing worker</a:t>
            </a:r>
          </a:p>
          <a:p>
            <a:pPr eaLnBrk="1" hangingPunct="1">
              <a:lnSpc>
                <a:spcPct val="80000"/>
              </a:lnSpc>
              <a:buClr>
                <a:schemeClr val="tx1"/>
              </a:buClr>
              <a:buNone/>
              <a:defRPr/>
            </a:pPr>
            <a:r>
              <a:rPr lang="en-US" dirty="0" smtClean="0"/>
              <a:t>stress from noise,</a:t>
            </a:r>
          </a:p>
          <a:p>
            <a:pPr eaLnBrk="1" hangingPunct="1">
              <a:lnSpc>
                <a:spcPct val="80000"/>
              </a:lnSpc>
              <a:buClr>
                <a:schemeClr val="tx1"/>
              </a:buClr>
              <a:buNone/>
              <a:defRPr/>
            </a:pPr>
            <a:r>
              <a:rPr lang="en-US" dirty="0" smtClean="0"/>
              <a:t>and improving communication</a:t>
            </a:r>
          </a:p>
          <a:p>
            <a:endParaRPr lang="en-US" dirty="0"/>
          </a:p>
        </p:txBody>
      </p:sp>
      <p:sp>
        <p:nvSpPr>
          <p:cNvPr id="3" name="Title 2"/>
          <p:cNvSpPr>
            <a:spLocks noGrp="1"/>
          </p:cNvSpPr>
          <p:nvPr>
            <p:ph type="title"/>
          </p:nvPr>
        </p:nvSpPr>
        <p:spPr/>
        <p:txBody>
          <a:bodyPr/>
          <a:lstStyle/>
          <a:p>
            <a:r>
              <a:rPr lang="en-US" dirty="0" smtClean="0"/>
              <a:t>Hearing Protection in Background Noise</a:t>
            </a:r>
            <a:endParaRPr lang="en-US" dirty="0"/>
          </a:p>
        </p:txBody>
      </p:sp>
      <p:pic>
        <p:nvPicPr>
          <p:cNvPr id="5" name="Picture 4" descr="cdc030_30_lores.jpg"/>
          <p:cNvPicPr>
            <a:picLocks noChangeAspect="1"/>
          </p:cNvPicPr>
          <p:nvPr/>
        </p:nvPicPr>
        <p:blipFill>
          <a:blip r:embed="rId3" cstate="print"/>
          <a:srcRect l="15185" r="14581"/>
          <a:stretch>
            <a:fillRect/>
          </a:stretch>
        </p:blipFill>
        <p:spPr>
          <a:xfrm>
            <a:off x="5206937" y="1531916"/>
            <a:ext cx="3082039" cy="2921331"/>
          </a:xfrm>
          <a:prstGeom prst="rect">
            <a:avLst/>
          </a:prstGeom>
        </p:spPr>
      </p:pic>
      <p:sp>
        <p:nvSpPr>
          <p:cNvPr id="7" name="TextBox 6"/>
          <p:cNvSpPr txBox="1"/>
          <p:nvPr/>
        </p:nvSpPr>
        <p:spPr>
          <a:xfrm rot="16200000">
            <a:off x="7303326" y="3265714"/>
            <a:ext cx="2161309" cy="184666"/>
          </a:xfrm>
          <a:prstGeom prst="rect">
            <a:avLst/>
          </a:prstGeom>
          <a:noFill/>
        </p:spPr>
        <p:txBody>
          <a:bodyPr wrap="square" rtlCol="0">
            <a:spAutoFit/>
          </a:bodyPr>
          <a:lstStyle/>
          <a:p>
            <a:r>
              <a:rPr lang="en-US" sz="600" dirty="0" smtClean="0"/>
              <a:t>Photo Courtesy of CDC PHIL</a:t>
            </a:r>
            <a:endParaRPr lang="en-US" sz="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Establish individual fitness for duty</a:t>
            </a:r>
          </a:p>
          <a:p>
            <a:pPr>
              <a:spcBef>
                <a:spcPts val="1800"/>
              </a:spcBef>
            </a:pPr>
            <a:r>
              <a:rPr lang="en-US" dirty="0" smtClean="0"/>
              <a:t>Detect changes in hearing early</a:t>
            </a:r>
          </a:p>
          <a:p>
            <a:pPr>
              <a:spcBef>
                <a:spcPts val="1800"/>
              </a:spcBef>
            </a:pPr>
            <a:r>
              <a:rPr lang="en-US" dirty="0" smtClean="0"/>
              <a:t>Ensure proper medical referrals and diagnoses</a:t>
            </a:r>
          </a:p>
          <a:p>
            <a:pPr>
              <a:spcBef>
                <a:spcPts val="1800"/>
              </a:spcBef>
            </a:pPr>
            <a:r>
              <a:rPr lang="en-US" dirty="0" smtClean="0"/>
              <a:t>Monitor the effectiveness of the local hearing program</a:t>
            </a:r>
            <a:r>
              <a:rPr lang="en-US" dirty="0" smtClean="0">
                <a:solidFill>
                  <a:srgbClr val="FF0000"/>
                </a:solidFill>
              </a:rPr>
              <a:t> </a:t>
            </a:r>
            <a:r>
              <a:rPr lang="en-US" dirty="0" smtClean="0"/>
              <a:t>to keep employees safe</a:t>
            </a:r>
          </a:p>
          <a:p>
            <a:pPr>
              <a:spcBef>
                <a:spcPts val="1800"/>
              </a:spcBef>
            </a:pPr>
            <a:r>
              <a:rPr lang="en-US" dirty="0" smtClean="0"/>
              <a:t>Comply with Federal regulations (OSHA)</a:t>
            </a:r>
            <a:endParaRPr lang="en-US" dirty="0"/>
          </a:p>
        </p:txBody>
      </p:sp>
      <p:sp>
        <p:nvSpPr>
          <p:cNvPr id="3" name="Title 2"/>
          <p:cNvSpPr>
            <a:spLocks noGrp="1"/>
          </p:cNvSpPr>
          <p:nvPr>
            <p:ph type="title"/>
          </p:nvPr>
        </p:nvSpPr>
        <p:spPr/>
        <p:txBody>
          <a:bodyPr/>
          <a:lstStyle/>
          <a:p>
            <a:r>
              <a:rPr lang="en-US" dirty="0" smtClean="0"/>
              <a:t>Audiometric (Hearing)Testing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lnSpc>
                <a:spcPct val="90000"/>
              </a:lnSpc>
              <a:defRPr/>
            </a:pPr>
            <a:r>
              <a:rPr lang="en-US" b="1" dirty="0" smtClean="0"/>
              <a:t>Audiometric testing results can be used to check the following:</a:t>
            </a:r>
          </a:p>
          <a:p>
            <a:pPr eaLnBrk="1" hangingPunct="1">
              <a:lnSpc>
                <a:spcPct val="90000"/>
              </a:lnSpc>
              <a:defRPr/>
            </a:pPr>
            <a:endParaRPr lang="en-US" dirty="0" smtClean="0"/>
          </a:p>
          <a:p>
            <a:pPr lvl="1" eaLnBrk="1" hangingPunct="1">
              <a:lnSpc>
                <a:spcPct val="90000"/>
              </a:lnSpc>
              <a:defRPr/>
            </a:pPr>
            <a:r>
              <a:rPr lang="en-US" dirty="0" smtClean="0"/>
              <a:t>The adequacy of hearing protection being used</a:t>
            </a:r>
          </a:p>
          <a:p>
            <a:pPr eaLnBrk="1" hangingPunct="1">
              <a:lnSpc>
                <a:spcPct val="90000"/>
              </a:lnSpc>
              <a:buNone/>
              <a:defRPr/>
            </a:pPr>
            <a:endParaRPr lang="en-US" b="1" dirty="0" smtClean="0"/>
          </a:p>
          <a:p>
            <a:pPr lvl="1" eaLnBrk="1" hangingPunct="1">
              <a:lnSpc>
                <a:spcPct val="90000"/>
              </a:lnSpc>
              <a:defRPr/>
            </a:pPr>
            <a:r>
              <a:rPr lang="en-US" dirty="0" smtClean="0"/>
              <a:t>A diagnostic hearing evaluation determines whether a hearing loss is present, the type of hearing loss, and whether a referral to a medical doctor is necessary</a:t>
            </a:r>
          </a:p>
          <a:p>
            <a:endParaRPr lang="en-US" dirty="0"/>
          </a:p>
        </p:txBody>
      </p:sp>
      <p:sp>
        <p:nvSpPr>
          <p:cNvPr id="3" name="Title 2"/>
          <p:cNvSpPr>
            <a:spLocks noGrp="1"/>
          </p:cNvSpPr>
          <p:nvPr>
            <p:ph type="title"/>
          </p:nvPr>
        </p:nvSpPr>
        <p:spPr/>
        <p:txBody>
          <a:bodyPr/>
          <a:lstStyle/>
          <a:p>
            <a:r>
              <a:rPr lang="en-US" dirty="0" smtClean="0"/>
              <a:t>Audiometric Testing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dirty="0" smtClean="0"/>
              <a:t>Noise measures are made to evaluate the potential for an exposure to cause hearing loss</a:t>
            </a:r>
          </a:p>
          <a:p>
            <a:pPr lvl="1">
              <a:spcBef>
                <a:spcPts val="1200"/>
              </a:spcBef>
            </a:pPr>
            <a:r>
              <a:rPr lang="en-US" dirty="0" smtClean="0"/>
              <a:t>A person’s total involvement with noise, not just a momentary level</a:t>
            </a:r>
          </a:p>
          <a:p>
            <a:pPr lvl="1">
              <a:spcBef>
                <a:spcPts val="1200"/>
              </a:spcBef>
              <a:buNone/>
            </a:pPr>
            <a:endParaRPr lang="en-US" dirty="0" smtClean="0"/>
          </a:p>
          <a:p>
            <a:endParaRPr lang="en-US" dirty="0"/>
          </a:p>
        </p:txBody>
      </p:sp>
      <p:sp>
        <p:nvSpPr>
          <p:cNvPr id="3" name="Title 2"/>
          <p:cNvSpPr>
            <a:spLocks noGrp="1"/>
          </p:cNvSpPr>
          <p:nvPr>
            <p:ph type="title"/>
          </p:nvPr>
        </p:nvSpPr>
        <p:spPr/>
        <p:txBody>
          <a:bodyPr/>
          <a:lstStyle/>
          <a:p>
            <a:r>
              <a:rPr lang="en-US" dirty="0" smtClean="0"/>
              <a:t>Noise Measurements</a:t>
            </a:r>
            <a:endParaRPr lang="en-US" dirty="0"/>
          </a:p>
        </p:txBody>
      </p:sp>
      <p:graphicFrame>
        <p:nvGraphicFramePr>
          <p:cNvPr id="4" name="Content Placeholder 3"/>
          <p:cNvGraphicFramePr>
            <a:graphicFrameLocks/>
          </p:cNvGraphicFramePr>
          <p:nvPr/>
        </p:nvGraphicFramePr>
        <p:xfrm>
          <a:off x="2548246" y="2897579"/>
          <a:ext cx="5638800" cy="3408220"/>
        </p:xfrm>
        <a:graphic>
          <a:graphicData uri="http://schemas.openxmlformats.org/drawingml/2006/table">
            <a:tbl>
              <a:tblPr firstRow="1" lastRow="1" bandRow="1">
                <a:tableStyleId>{D113A9D2-9D6B-4929-AA2D-F23B5EE8CBE7}</a:tableStyleId>
              </a:tblPr>
              <a:tblGrid>
                <a:gridCol w="2130632"/>
                <a:gridCol w="3508168"/>
              </a:tblGrid>
              <a:tr h="481100">
                <a:tc>
                  <a:txBody>
                    <a:bodyPr/>
                    <a:lstStyle/>
                    <a:p>
                      <a:r>
                        <a:rPr lang="en-US" dirty="0" smtClean="0"/>
                        <a:t>Noise Level,</a:t>
                      </a:r>
                      <a:r>
                        <a:rPr lang="en-US" baseline="0" dirty="0" smtClean="0"/>
                        <a:t> dBA</a:t>
                      </a:r>
                      <a:endParaRPr lang="en-US" dirty="0">
                        <a:solidFill>
                          <a:schemeClr val="tx1"/>
                        </a:solidFill>
                      </a:endParaRPr>
                    </a:p>
                  </a:txBody>
                  <a:tcPr>
                    <a:solidFill>
                      <a:srgbClr val="339966"/>
                    </a:solidFill>
                  </a:tcPr>
                </a:tc>
                <a:tc>
                  <a:txBody>
                    <a:bodyPr/>
                    <a:lstStyle/>
                    <a:p>
                      <a:r>
                        <a:rPr lang="en-US" dirty="0" smtClean="0"/>
                        <a:t>Permitted</a:t>
                      </a:r>
                      <a:r>
                        <a:rPr lang="en-US" baseline="0" dirty="0" smtClean="0"/>
                        <a:t> daily exposure time</a:t>
                      </a:r>
                      <a:endParaRPr lang="en-US" dirty="0">
                        <a:solidFill>
                          <a:schemeClr val="tx1"/>
                        </a:solidFill>
                      </a:endParaRPr>
                    </a:p>
                  </a:txBody>
                  <a:tcPr>
                    <a:solidFill>
                      <a:srgbClr val="339966"/>
                    </a:solidFill>
                  </a:tcPr>
                </a:tc>
              </a:tr>
              <a:tr h="365890">
                <a:tc>
                  <a:txBody>
                    <a:bodyPr/>
                    <a:lstStyle/>
                    <a:p>
                      <a:pPr algn="ctr"/>
                      <a:r>
                        <a:rPr lang="en-US" dirty="0" smtClean="0"/>
                        <a:t>85</a:t>
                      </a:r>
                      <a:endParaRPr lang="en-US" dirty="0"/>
                    </a:p>
                  </a:txBody>
                  <a:tcPr>
                    <a:solidFill>
                      <a:srgbClr val="339966"/>
                    </a:solidFill>
                  </a:tcPr>
                </a:tc>
                <a:tc>
                  <a:txBody>
                    <a:bodyPr/>
                    <a:lstStyle/>
                    <a:p>
                      <a:r>
                        <a:rPr lang="en-US" dirty="0" smtClean="0"/>
                        <a:t>8 HOURS</a:t>
                      </a:r>
                    </a:p>
                  </a:txBody>
                  <a:tcPr>
                    <a:solidFill>
                      <a:srgbClr val="339966"/>
                    </a:solidFill>
                  </a:tcPr>
                </a:tc>
              </a:tr>
              <a:tr h="365890">
                <a:tc>
                  <a:txBody>
                    <a:bodyPr/>
                    <a:lstStyle/>
                    <a:p>
                      <a:pPr algn="ctr"/>
                      <a:r>
                        <a:rPr lang="en-US" dirty="0" smtClean="0"/>
                        <a:t>88 </a:t>
                      </a:r>
                      <a:endParaRPr lang="en-US" dirty="0"/>
                    </a:p>
                  </a:txBody>
                  <a:tcPr>
                    <a:solidFill>
                      <a:srgbClr val="339966"/>
                    </a:solidFill>
                  </a:tcPr>
                </a:tc>
                <a:tc>
                  <a:txBody>
                    <a:bodyPr/>
                    <a:lstStyle/>
                    <a:p>
                      <a:r>
                        <a:rPr lang="en-US" dirty="0" smtClean="0"/>
                        <a:t>4 HOURS</a:t>
                      </a:r>
                      <a:endParaRPr lang="en-US" dirty="0"/>
                    </a:p>
                  </a:txBody>
                  <a:tcPr>
                    <a:solidFill>
                      <a:srgbClr val="339966"/>
                    </a:solidFill>
                  </a:tcPr>
                </a:tc>
              </a:tr>
              <a:tr h="365890">
                <a:tc>
                  <a:txBody>
                    <a:bodyPr/>
                    <a:lstStyle/>
                    <a:p>
                      <a:pPr algn="ctr"/>
                      <a:r>
                        <a:rPr lang="en-US" dirty="0" smtClean="0"/>
                        <a:t>91</a:t>
                      </a:r>
                      <a:endParaRPr lang="en-US" dirty="0"/>
                    </a:p>
                  </a:txBody>
                  <a:tcPr>
                    <a:solidFill>
                      <a:srgbClr val="339966"/>
                    </a:solidFill>
                  </a:tcPr>
                </a:tc>
                <a:tc>
                  <a:txBody>
                    <a:bodyPr/>
                    <a:lstStyle/>
                    <a:p>
                      <a:r>
                        <a:rPr lang="en-US" dirty="0" smtClean="0"/>
                        <a:t>2 HOUR</a:t>
                      </a:r>
                      <a:endParaRPr lang="en-US" dirty="0"/>
                    </a:p>
                  </a:txBody>
                  <a:tcPr>
                    <a:solidFill>
                      <a:srgbClr val="339966"/>
                    </a:solidFill>
                  </a:tcPr>
                </a:tc>
              </a:tr>
              <a:tr h="365890">
                <a:tc>
                  <a:txBody>
                    <a:bodyPr/>
                    <a:lstStyle/>
                    <a:p>
                      <a:pPr algn="ctr"/>
                      <a:r>
                        <a:rPr lang="en-US" dirty="0" smtClean="0"/>
                        <a:t>94</a:t>
                      </a:r>
                      <a:endParaRPr lang="en-US" dirty="0"/>
                    </a:p>
                  </a:txBody>
                  <a:tcPr>
                    <a:solidFill>
                      <a:srgbClr val="339966"/>
                    </a:solidFill>
                  </a:tcPr>
                </a:tc>
                <a:tc>
                  <a:txBody>
                    <a:bodyPr/>
                    <a:lstStyle/>
                    <a:p>
                      <a:r>
                        <a:rPr lang="en-US" dirty="0" smtClean="0"/>
                        <a:t>1 HOUR</a:t>
                      </a:r>
                      <a:endParaRPr lang="en-US" dirty="0"/>
                    </a:p>
                  </a:txBody>
                  <a:tcPr>
                    <a:solidFill>
                      <a:srgbClr val="339966"/>
                    </a:solidFill>
                  </a:tcPr>
                </a:tc>
              </a:tr>
              <a:tr h="365890">
                <a:tc>
                  <a:txBody>
                    <a:bodyPr/>
                    <a:lstStyle/>
                    <a:p>
                      <a:pPr algn="ctr"/>
                      <a:r>
                        <a:rPr lang="en-US" dirty="0" smtClean="0"/>
                        <a:t>97</a:t>
                      </a:r>
                      <a:endParaRPr lang="en-US" dirty="0"/>
                    </a:p>
                  </a:txBody>
                  <a:tcPr>
                    <a:solidFill>
                      <a:srgbClr val="339966"/>
                    </a:solidFill>
                  </a:tcPr>
                </a:tc>
                <a:tc>
                  <a:txBody>
                    <a:bodyPr/>
                    <a:lstStyle/>
                    <a:p>
                      <a:r>
                        <a:rPr lang="en-US" dirty="0" smtClean="0"/>
                        <a:t>30 MINUTES</a:t>
                      </a:r>
                      <a:endParaRPr lang="en-US" dirty="0"/>
                    </a:p>
                  </a:txBody>
                  <a:tcPr>
                    <a:solidFill>
                      <a:srgbClr val="339966"/>
                    </a:solidFill>
                  </a:tcPr>
                </a:tc>
              </a:tr>
              <a:tr h="365890">
                <a:tc>
                  <a:txBody>
                    <a:bodyPr/>
                    <a:lstStyle/>
                    <a:p>
                      <a:pPr algn="ctr"/>
                      <a:r>
                        <a:rPr lang="en-US" dirty="0" smtClean="0"/>
                        <a:t>100</a:t>
                      </a:r>
                      <a:endParaRPr lang="en-US" dirty="0"/>
                    </a:p>
                  </a:txBody>
                  <a:tcPr>
                    <a:solidFill>
                      <a:srgbClr val="339966"/>
                    </a:solidFill>
                  </a:tcPr>
                </a:tc>
                <a:tc>
                  <a:txBody>
                    <a:bodyPr/>
                    <a:lstStyle/>
                    <a:p>
                      <a:r>
                        <a:rPr lang="en-US" dirty="0" smtClean="0"/>
                        <a:t>15</a:t>
                      </a:r>
                      <a:r>
                        <a:rPr lang="en-US" baseline="0" dirty="0" smtClean="0"/>
                        <a:t> MINUTES</a:t>
                      </a:r>
                      <a:endParaRPr lang="en-US" dirty="0"/>
                    </a:p>
                  </a:txBody>
                  <a:tcPr>
                    <a:solidFill>
                      <a:srgbClr val="339966"/>
                    </a:solidFill>
                  </a:tcPr>
                </a:tc>
              </a:tr>
              <a:tr h="365890">
                <a:tc>
                  <a:txBody>
                    <a:bodyPr/>
                    <a:lstStyle/>
                    <a:p>
                      <a:pPr algn="ctr"/>
                      <a:r>
                        <a:rPr lang="en-US" dirty="0" smtClean="0"/>
                        <a:t>103</a:t>
                      </a:r>
                      <a:endParaRPr lang="en-US" dirty="0"/>
                    </a:p>
                  </a:txBody>
                  <a:tcPr>
                    <a:solidFill>
                      <a:srgbClr val="339966"/>
                    </a:solidFill>
                  </a:tcPr>
                </a:tc>
                <a:tc>
                  <a:txBody>
                    <a:bodyPr/>
                    <a:lstStyle/>
                    <a:p>
                      <a:r>
                        <a:rPr lang="en-US" dirty="0" smtClean="0"/>
                        <a:t>7.5 MINUTES</a:t>
                      </a:r>
                      <a:endParaRPr lang="en-US" dirty="0"/>
                    </a:p>
                  </a:txBody>
                  <a:tcPr>
                    <a:solidFill>
                      <a:srgbClr val="339966"/>
                    </a:solidFill>
                  </a:tcPr>
                </a:tc>
              </a:tr>
              <a:tr h="365890">
                <a:tc>
                  <a:txBody>
                    <a:bodyPr/>
                    <a:lstStyle/>
                    <a:p>
                      <a:endParaRPr lang="en-US" dirty="0"/>
                    </a:p>
                  </a:txBody>
                  <a:tcPr>
                    <a:solidFill>
                      <a:srgbClr val="339966"/>
                    </a:solidFill>
                  </a:tcPr>
                </a:tc>
                <a:tc>
                  <a:txBody>
                    <a:bodyPr/>
                    <a:lstStyle/>
                    <a:p>
                      <a:endParaRPr lang="en-US" dirty="0"/>
                    </a:p>
                  </a:txBody>
                  <a:tcPr>
                    <a:solidFill>
                      <a:srgbClr val="339966"/>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1448405" y="2210098"/>
            <a:ext cx="6230560" cy="3786188"/>
          </a:xfrm>
          <a:prstGeom prst="roundRect">
            <a:avLst>
              <a:gd name="adj" fmla="val 16667"/>
            </a:avLst>
          </a:prstGeom>
          <a:solidFill>
            <a:srgbClr val="EAEAEA"/>
          </a:solidFill>
          <a:ln w="9525">
            <a:solidFill>
              <a:schemeClr val="tx1"/>
            </a:solidFill>
            <a:round/>
            <a:headEnd/>
            <a:tailEnd/>
          </a:ln>
        </p:spPr>
        <p:txBody>
          <a:bodyPr wrap="none" lIns="91432" tIns="45716" rIns="91432" bIns="45716" anchor="ctr"/>
          <a:lstStyle/>
          <a:p>
            <a:endParaRPr lang="en-US" dirty="0"/>
          </a:p>
        </p:txBody>
      </p:sp>
      <p:sp>
        <p:nvSpPr>
          <p:cNvPr id="5" name="Rectangle 3"/>
          <p:cNvSpPr txBox="1">
            <a:spLocks noChangeArrowheads="1"/>
          </p:cNvSpPr>
          <p:nvPr/>
        </p:nvSpPr>
        <p:spPr bwMode="auto">
          <a:xfrm>
            <a:off x="989226" y="960503"/>
            <a:ext cx="7119560" cy="247055"/>
          </a:xfrm>
          <a:prstGeom prst="rect">
            <a:avLst/>
          </a:prstGeom>
          <a:noFill/>
          <a:ln w="9525">
            <a:noFill/>
            <a:miter lim="800000"/>
            <a:headEnd/>
            <a:tailEnd/>
          </a:ln>
        </p:spPr>
        <p:txBody>
          <a:bodyPr lIns="96635" tIns="48318" rIns="96635" bIns="48318" anchor="ctr"/>
          <a:lstStyle/>
          <a:p>
            <a:pPr algn="ctr">
              <a:defRPr/>
            </a:pPr>
            <a:r>
              <a:rPr lang="en-US" sz="3000" b="1" kern="0" dirty="0">
                <a:solidFill>
                  <a:srgbClr val="800000"/>
                </a:solidFill>
                <a:latin typeface="+mj-lt"/>
                <a:ea typeface="+mj-ea"/>
                <a:cs typeface="+mj-cs"/>
              </a:rPr>
              <a:t>BRIEFING OUTLINE</a:t>
            </a:r>
          </a:p>
        </p:txBody>
      </p:sp>
      <p:sp>
        <p:nvSpPr>
          <p:cNvPr id="18436" name="Text Box 5"/>
          <p:cNvSpPr txBox="1">
            <a:spLocks noChangeArrowheads="1"/>
          </p:cNvSpPr>
          <p:nvPr/>
        </p:nvSpPr>
        <p:spPr bwMode="auto">
          <a:xfrm>
            <a:off x="381001" y="1375172"/>
            <a:ext cx="8356298" cy="1019473"/>
          </a:xfrm>
          <a:prstGeom prst="rect">
            <a:avLst/>
          </a:prstGeom>
          <a:noFill/>
          <a:ln w="9525">
            <a:noFill/>
            <a:miter lim="800000"/>
            <a:headEnd/>
            <a:tailEnd/>
          </a:ln>
        </p:spPr>
        <p:txBody>
          <a:bodyPr lIns="96652" tIns="48327" rIns="96652" bIns="48327"/>
          <a:lstStyle/>
          <a:p>
            <a:pPr marL="1606729" indent="-1606729">
              <a:buClr>
                <a:schemeClr val="tx1"/>
              </a:buClr>
              <a:buSzPct val="125000"/>
              <a:tabLst>
                <a:tab pos="1606729" algn="l"/>
              </a:tabLst>
            </a:pPr>
            <a:r>
              <a:rPr lang="en-US" sz="2200" b="1" dirty="0"/>
              <a:t>PURPOSE</a:t>
            </a:r>
            <a:r>
              <a:rPr lang="en-US" sz="2200" dirty="0"/>
              <a:t>:	To provide strategies for effectively minimizing noise-related threats </a:t>
            </a:r>
            <a:r>
              <a:rPr lang="en-US" sz="2200" dirty="0" smtClean="0"/>
              <a:t>on and off the job.</a:t>
            </a:r>
            <a:endParaRPr lang="en-US" sz="2200" dirty="0"/>
          </a:p>
        </p:txBody>
      </p:sp>
      <p:sp>
        <p:nvSpPr>
          <p:cNvPr id="8" name="Text Box 4"/>
          <p:cNvSpPr txBox="1">
            <a:spLocks noChangeArrowheads="1"/>
          </p:cNvSpPr>
          <p:nvPr/>
        </p:nvSpPr>
        <p:spPr bwMode="auto">
          <a:xfrm>
            <a:off x="1599595" y="2361903"/>
            <a:ext cx="6096000" cy="3972222"/>
          </a:xfrm>
          <a:prstGeom prst="rect">
            <a:avLst/>
          </a:prstGeom>
          <a:noFill/>
          <a:ln w="9525">
            <a:noFill/>
            <a:miter lim="800000"/>
            <a:headEnd/>
            <a:tailEnd/>
          </a:ln>
        </p:spPr>
        <p:txBody>
          <a:bodyPr lIns="96652" tIns="48327" rIns="96652" bIns="48327"/>
          <a:lstStyle/>
          <a:p>
            <a:pPr marL="609546" indent="-609546">
              <a:lnSpc>
                <a:spcPct val="130000"/>
              </a:lnSpc>
              <a:buClr>
                <a:srgbClr val="000000"/>
              </a:buClr>
              <a:defRPr/>
            </a:pPr>
            <a:r>
              <a:rPr lang="en-US" sz="2400" b="1" kern="0" dirty="0" smtClean="0">
                <a:solidFill>
                  <a:srgbClr val="000000"/>
                </a:solidFill>
                <a:latin typeface="Arial"/>
              </a:rPr>
              <a:t>1.	Hearing </a:t>
            </a:r>
            <a:r>
              <a:rPr lang="en-US" sz="2400" b="1" kern="0" dirty="0">
                <a:solidFill>
                  <a:srgbClr val="000000"/>
                </a:solidFill>
                <a:latin typeface="Arial"/>
              </a:rPr>
              <a:t>&amp; Noise</a:t>
            </a:r>
          </a:p>
          <a:p>
            <a:pPr marL="609546" indent="-609546">
              <a:lnSpc>
                <a:spcPct val="130000"/>
              </a:lnSpc>
              <a:buClr>
                <a:srgbClr val="000000"/>
              </a:buClr>
              <a:defRPr/>
            </a:pPr>
            <a:r>
              <a:rPr lang="en-US" sz="2400" b="1" kern="0" dirty="0" smtClean="0">
                <a:solidFill>
                  <a:srgbClr val="000000"/>
                </a:solidFill>
                <a:latin typeface="Arial"/>
              </a:rPr>
              <a:t>2.	Hazardous </a:t>
            </a:r>
            <a:r>
              <a:rPr lang="en-US" sz="2400" b="1" kern="0" dirty="0">
                <a:solidFill>
                  <a:srgbClr val="000000"/>
                </a:solidFill>
                <a:latin typeface="Arial"/>
              </a:rPr>
              <a:t>Noise Levels</a:t>
            </a:r>
          </a:p>
          <a:p>
            <a:pPr marL="609546" indent="-609546">
              <a:lnSpc>
                <a:spcPct val="130000"/>
              </a:lnSpc>
              <a:buClr>
                <a:srgbClr val="000000"/>
              </a:buClr>
              <a:defRPr/>
            </a:pPr>
            <a:r>
              <a:rPr lang="en-US" sz="2400" b="1" kern="0" dirty="0" smtClean="0">
                <a:solidFill>
                  <a:srgbClr val="000000"/>
                </a:solidFill>
                <a:latin typeface="Arial"/>
              </a:rPr>
              <a:t>3.	Hearing </a:t>
            </a:r>
            <a:r>
              <a:rPr lang="en-US" sz="2400" b="1" kern="0" dirty="0">
                <a:solidFill>
                  <a:srgbClr val="000000"/>
                </a:solidFill>
                <a:latin typeface="Arial"/>
              </a:rPr>
              <a:t>Protection</a:t>
            </a:r>
          </a:p>
          <a:p>
            <a:pPr marL="609546" indent="-609546">
              <a:lnSpc>
                <a:spcPct val="130000"/>
              </a:lnSpc>
              <a:buClr>
                <a:srgbClr val="000000"/>
              </a:buClr>
              <a:defRPr/>
            </a:pPr>
            <a:r>
              <a:rPr lang="en-US" sz="2400" b="1" kern="0" dirty="0" smtClean="0">
                <a:solidFill>
                  <a:srgbClr val="000000"/>
                </a:solidFill>
                <a:latin typeface="Arial"/>
              </a:rPr>
              <a:t>4.	Audiometric (hearing) testing</a:t>
            </a:r>
            <a:endParaRPr lang="en-US" sz="2400" b="1" kern="0" dirty="0">
              <a:solidFill>
                <a:srgbClr val="000000"/>
              </a:solidFill>
              <a:latin typeface="Arial"/>
            </a:endParaRPr>
          </a:p>
          <a:p>
            <a:pPr marL="609546" indent="-609546">
              <a:lnSpc>
                <a:spcPct val="130000"/>
              </a:lnSpc>
              <a:buClr>
                <a:srgbClr val="000000"/>
              </a:buClr>
              <a:defRPr/>
            </a:pPr>
            <a:r>
              <a:rPr lang="en-US" sz="2400" b="1" kern="0" dirty="0" smtClean="0">
                <a:solidFill>
                  <a:srgbClr val="000000"/>
                </a:solidFill>
                <a:latin typeface="Arial"/>
              </a:rPr>
              <a:t>5.	Noise records (your rights)</a:t>
            </a:r>
            <a:endParaRPr lang="en-US" sz="2400" b="1" kern="0" dirty="0">
              <a:solidFill>
                <a:srgbClr val="000000"/>
              </a:solidFill>
              <a:latin typeface="Arial"/>
            </a:endParaRPr>
          </a:p>
          <a:p>
            <a:pPr marL="609546" indent="-609546">
              <a:lnSpc>
                <a:spcPct val="130000"/>
              </a:lnSpc>
              <a:buClr>
                <a:srgbClr val="000000"/>
              </a:buClr>
              <a:defRPr/>
            </a:pPr>
            <a:r>
              <a:rPr lang="en-US" sz="2400" b="1" kern="0" dirty="0" smtClean="0">
                <a:solidFill>
                  <a:srgbClr val="000000"/>
                </a:solidFill>
                <a:latin typeface="Arial"/>
              </a:rPr>
              <a:t>6.	Conclusion</a:t>
            </a:r>
            <a:endParaRPr lang="en-US" sz="2400" b="1" kern="0" dirty="0">
              <a:solidFill>
                <a:srgbClr val="000000"/>
              </a:solidFill>
              <a:latin typeface="Arial"/>
            </a:endParaRPr>
          </a:p>
          <a:p>
            <a:pPr marL="609546" indent="-609546">
              <a:lnSpc>
                <a:spcPct val="130000"/>
              </a:lnSpc>
              <a:buClr>
                <a:srgbClr val="000000"/>
              </a:buClr>
              <a:buFont typeface="Wingdings" pitchFamily="2" charset="2"/>
              <a:buAutoNum type="arabicPeriod"/>
              <a:defRPr/>
            </a:pPr>
            <a:endParaRPr lang="en-US" sz="2400" b="1" kern="0" dirty="0">
              <a:solidFill>
                <a:srgbClr val="000000"/>
              </a:solidFill>
              <a:latin typeface="Arial"/>
            </a:endParaRPr>
          </a:p>
          <a:p>
            <a:pPr marL="609546" indent="-609546">
              <a:lnSpc>
                <a:spcPct val="130000"/>
              </a:lnSpc>
              <a:buClr>
                <a:srgbClr val="000000"/>
              </a:buClr>
              <a:buFont typeface="Wingdings" pitchFamily="2" charset="2"/>
              <a:buAutoNum type="arabicPeriod"/>
              <a:defRPr/>
            </a:pPr>
            <a:endParaRPr lang="en-US" sz="2400" b="1" kern="0" dirty="0">
              <a:solidFill>
                <a:srgbClr val="000000"/>
              </a:solidFill>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Employers are required by OSHA to keep all records involving noise measurements for at least two years</a:t>
            </a:r>
          </a:p>
          <a:p>
            <a:pPr>
              <a:buNone/>
            </a:pPr>
            <a:endParaRPr lang="en-US" dirty="0" smtClean="0">
              <a:solidFill>
                <a:srgbClr val="FF0000"/>
              </a:solidFill>
            </a:endParaRPr>
          </a:p>
          <a:p>
            <a:r>
              <a:rPr lang="en-US" dirty="0" smtClean="0">
                <a:solidFill>
                  <a:srgbClr val="FF0000"/>
                </a:solidFill>
              </a:rPr>
              <a:t> </a:t>
            </a:r>
            <a:r>
              <a:rPr lang="en-US" dirty="0" smtClean="0"/>
              <a:t>Employers are required by OSHA to keep any information regarding employee testing and training for the duration of employment</a:t>
            </a:r>
          </a:p>
          <a:p>
            <a:endParaRPr lang="en-US" dirty="0" smtClean="0"/>
          </a:p>
          <a:p>
            <a:r>
              <a:rPr lang="en-US" dirty="0" smtClean="0"/>
              <a:t>OSHA also requires the employer to maintain records of any employee who is documented to have a decrease in hearing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Recordkeeping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09094" y="815608"/>
            <a:ext cx="8230810" cy="456662"/>
          </a:xfrm>
        </p:spPr>
        <p:txBody>
          <a:bodyPr/>
          <a:lstStyle/>
          <a:p>
            <a:r>
              <a:rPr lang="en-US" dirty="0" smtClean="0">
                <a:solidFill>
                  <a:srgbClr val="800000"/>
                </a:solidFill>
              </a:rPr>
              <a:t>CONCLUSION</a:t>
            </a:r>
          </a:p>
        </p:txBody>
      </p:sp>
      <p:sp>
        <p:nvSpPr>
          <p:cNvPr id="30723" name="Rectangle 7"/>
          <p:cNvSpPr>
            <a:spLocks noChangeArrowheads="1"/>
          </p:cNvSpPr>
          <p:nvPr/>
        </p:nvSpPr>
        <p:spPr bwMode="auto">
          <a:xfrm>
            <a:off x="240174" y="1660864"/>
            <a:ext cx="8607273" cy="4526180"/>
          </a:xfrm>
          <a:prstGeom prst="rect">
            <a:avLst/>
          </a:prstGeom>
          <a:noFill/>
          <a:ln w="9525">
            <a:noFill/>
            <a:miter lim="800000"/>
            <a:headEnd/>
            <a:tailEnd/>
          </a:ln>
        </p:spPr>
        <p:txBody>
          <a:bodyPr lIns="96652" tIns="48327" rIns="96652" bIns="48327"/>
          <a:lstStyle/>
          <a:p>
            <a:pPr marL="228246" indent="-228246" defTabSz="965540">
              <a:lnSpc>
                <a:spcPct val="110000"/>
              </a:lnSpc>
              <a:spcBef>
                <a:spcPct val="20000"/>
              </a:spcBef>
              <a:buClr>
                <a:srgbClr val="660033"/>
              </a:buClr>
              <a:buSzPct val="125000"/>
              <a:buFontTx/>
              <a:buChar char="•"/>
            </a:pPr>
            <a:r>
              <a:rPr lang="en-US" sz="2400" dirty="0" smtClean="0"/>
              <a:t>Noise induced Hearing Loss is NOT </a:t>
            </a:r>
            <a:r>
              <a:rPr lang="en-US" sz="2400" dirty="0" smtClean="0">
                <a:solidFill>
                  <a:srgbClr val="FF0000"/>
                </a:solidFill>
              </a:rPr>
              <a:t>i</a:t>
            </a:r>
            <a:r>
              <a:rPr lang="en-US" sz="2400" dirty="0" smtClean="0"/>
              <a:t>nevitable</a:t>
            </a:r>
          </a:p>
          <a:p>
            <a:pPr marL="228246" indent="-228246" defTabSz="965540">
              <a:lnSpc>
                <a:spcPct val="110000"/>
              </a:lnSpc>
              <a:spcBef>
                <a:spcPct val="20000"/>
              </a:spcBef>
              <a:buClr>
                <a:srgbClr val="660033"/>
              </a:buClr>
              <a:buSzPct val="125000"/>
            </a:pPr>
            <a:endParaRPr lang="en-US" sz="2400" dirty="0" smtClean="0"/>
          </a:p>
          <a:p>
            <a:pPr marL="228246" indent="-228246" defTabSz="965540">
              <a:lnSpc>
                <a:spcPct val="110000"/>
              </a:lnSpc>
              <a:spcBef>
                <a:spcPct val="20000"/>
              </a:spcBef>
              <a:buClr>
                <a:srgbClr val="660033"/>
              </a:buClr>
              <a:buSzPct val="125000"/>
              <a:buFontTx/>
              <a:buChar char="•"/>
            </a:pPr>
            <a:r>
              <a:rPr lang="en-US" sz="2400" dirty="0" smtClean="0">
                <a:latin typeface="+mn-lt"/>
              </a:rPr>
              <a:t>Using hearing protection is crucial to preventing hearing loss</a:t>
            </a:r>
          </a:p>
          <a:p>
            <a:pPr marL="228246" indent="-228246" defTabSz="965540">
              <a:lnSpc>
                <a:spcPct val="110000"/>
              </a:lnSpc>
              <a:spcBef>
                <a:spcPct val="20000"/>
              </a:spcBef>
              <a:buClr>
                <a:srgbClr val="660033"/>
              </a:buClr>
              <a:buSzPct val="125000"/>
            </a:pPr>
            <a:endParaRPr lang="en-US" sz="2400" dirty="0" smtClean="0">
              <a:latin typeface="+mn-lt"/>
            </a:endParaRPr>
          </a:p>
          <a:p>
            <a:pPr marL="228246" indent="-228246" defTabSz="965540">
              <a:spcBef>
                <a:spcPct val="20000"/>
              </a:spcBef>
              <a:buClr>
                <a:srgbClr val="660033"/>
              </a:buClr>
              <a:buSzPct val="125000"/>
              <a:buFontTx/>
              <a:buChar char="•"/>
            </a:pPr>
            <a:r>
              <a:rPr lang="en-US" sz="2400" dirty="0" smtClean="0">
                <a:latin typeface="+mn-lt"/>
              </a:rPr>
              <a:t>The ability </a:t>
            </a:r>
            <a:r>
              <a:rPr lang="en-US" sz="2400" dirty="0">
                <a:latin typeface="+mn-lt"/>
              </a:rPr>
              <a:t>to understand speech </a:t>
            </a:r>
            <a:r>
              <a:rPr lang="en-US" sz="2400" i="1" dirty="0">
                <a:latin typeface="+mn-lt"/>
              </a:rPr>
              <a:t>increases</a:t>
            </a:r>
            <a:r>
              <a:rPr lang="en-US" sz="2400" dirty="0">
                <a:latin typeface="+mn-lt"/>
              </a:rPr>
              <a:t> </a:t>
            </a:r>
            <a:r>
              <a:rPr lang="en-US" sz="2400" dirty="0" smtClean="0">
                <a:latin typeface="+mn-lt"/>
              </a:rPr>
              <a:t>when </a:t>
            </a:r>
            <a:r>
              <a:rPr lang="en-US" sz="2400" dirty="0">
                <a:latin typeface="+mn-lt"/>
              </a:rPr>
              <a:t>background noise is </a:t>
            </a:r>
            <a:r>
              <a:rPr lang="en-US" sz="2400" dirty="0" smtClean="0">
                <a:latin typeface="+mn-lt"/>
              </a:rPr>
              <a:t>reduced</a:t>
            </a:r>
          </a:p>
          <a:p>
            <a:pPr marL="228246" indent="-228246" defTabSz="965540">
              <a:spcBef>
                <a:spcPct val="20000"/>
              </a:spcBef>
              <a:buClr>
                <a:srgbClr val="660033"/>
              </a:buClr>
              <a:buSzPct val="125000"/>
              <a:buFontTx/>
              <a:buChar char="•"/>
            </a:pPr>
            <a:endParaRPr lang="en-US" sz="2400" dirty="0" smtClean="0"/>
          </a:p>
          <a:p>
            <a:pPr marL="228246" indent="-228246" defTabSz="965540">
              <a:spcBef>
                <a:spcPct val="20000"/>
              </a:spcBef>
              <a:buClr>
                <a:srgbClr val="660033"/>
              </a:buClr>
              <a:buSzPct val="125000"/>
              <a:buFontTx/>
              <a:buChar char="•"/>
            </a:pPr>
            <a:r>
              <a:rPr lang="en-US" sz="2400" dirty="0" smtClean="0"/>
              <a:t>You have the right to see noise measurement records and get copies of your hearing test results</a:t>
            </a:r>
          </a:p>
          <a:p>
            <a:pPr marL="228246" indent="-228246" defTabSz="965540">
              <a:spcBef>
                <a:spcPct val="20000"/>
              </a:spcBef>
              <a:buClr>
                <a:srgbClr val="660033"/>
              </a:buClr>
              <a:buSzPct val="125000"/>
            </a:pPr>
            <a:endParaRPr lang="en-US" sz="2400" dirty="0">
              <a:latin typeface="+mn-lt"/>
            </a:endParaRPr>
          </a:p>
          <a:p>
            <a:pPr marL="228246" indent="-228246" defTabSz="965540">
              <a:spcBef>
                <a:spcPct val="20000"/>
              </a:spcBef>
              <a:buClr>
                <a:srgbClr val="660033"/>
              </a:buClr>
              <a:buSzPct val="125000"/>
            </a:pPr>
            <a:endParaRPr lang="en-US" sz="2400" dirty="0" smtClean="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596" y="2332138"/>
            <a:ext cx="8230810" cy="3486772"/>
          </a:xfrm>
        </p:spPr>
        <p:txBody>
          <a:bodyPr/>
          <a:lstStyle/>
          <a:p>
            <a:pPr marL="785346" lvl="1" indent="-301825" defTabSz="965540">
              <a:lnSpc>
                <a:spcPct val="110000"/>
              </a:lnSpc>
              <a:buClr>
                <a:srgbClr val="660033"/>
              </a:buClr>
              <a:buNone/>
            </a:pPr>
            <a:r>
              <a:rPr lang="en-US" sz="2200" dirty="0" smtClean="0"/>
              <a:t>Painless		</a:t>
            </a:r>
          </a:p>
          <a:p>
            <a:pPr marL="785346" lvl="1" indent="-301825" defTabSz="965540">
              <a:lnSpc>
                <a:spcPct val="110000"/>
              </a:lnSpc>
              <a:buClr>
                <a:srgbClr val="660033"/>
              </a:buClr>
              <a:buNone/>
            </a:pPr>
            <a:r>
              <a:rPr lang="en-US" sz="2200" dirty="0" smtClean="0"/>
              <a:t>		Permanent</a:t>
            </a:r>
          </a:p>
          <a:p>
            <a:pPr marL="785346" lvl="1" indent="-301825" defTabSz="965540">
              <a:lnSpc>
                <a:spcPct val="110000"/>
              </a:lnSpc>
              <a:buClr>
                <a:srgbClr val="660033"/>
              </a:buClr>
              <a:buNone/>
            </a:pPr>
            <a:r>
              <a:rPr lang="en-US" sz="2200" dirty="0" smtClean="0"/>
              <a:t>			Progressive	</a:t>
            </a:r>
          </a:p>
          <a:p>
            <a:pPr marL="785346" lvl="1" indent="-301825" defTabSz="965540">
              <a:lnSpc>
                <a:spcPct val="110000"/>
              </a:lnSpc>
              <a:buClr>
                <a:srgbClr val="660033"/>
              </a:buClr>
              <a:buNone/>
            </a:pPr>
            <a:r>
              <a:rPr lang="en-US" sz="2200" dirty="0" smtClean="0"/>
              <a:t>				</a:t>
            </a:r>
            <a:r>
              <a:rPr lang="en-US" sz="2200" b="1" i="1" dirty="0" smtClean="0">
                <a:solidFill>
                  <a:srgbClr val="C00000"/>
                </a:solidFill>
              </a:rPr>
              <a:t>Preventable!</a:t>
            </a:r>
          </a:p>
          <a:p>
            <a:endParaRPr lang="en-US" dirty="0"/>
          </a:p>
        </p:txBody>
      </p:sp>
      <p:sp>
        <p:nvSpPr>
          <p:cNvPr id="3" name="Title 2"/>
          <p:cNvSpPr>
            <a:spLocks noGrp="1"/>
          </p:cNvSpPr>
          <p:nvPr>
            <p:ph type="title"/>
          </p:nvPr>
        </p:nvSpPr>
        <p:spPr>
          <a:xfrm>
            <a:off x="432845" y="883868"/>
            <a:ext cx="8230810" cy="825994"/>
          </a:xfrm>
        </p:spPr>
        <p:txBody>
          <a:bodyPr/>
          <a:lstStyle/>
          <a:p>
            <a:r>
              <a:rPr lang="en-US" dirty="0" smtClean="0"/>
              <a:t>Hearing Loss is:</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idx="1"/>
          </p:nvPr>
        </p:nvSpPr>
        <p:spPr>
          <a:xfrm>
            <a:off x="420970" y="1591689"/>
            <a:ext cx="8459108" cy="4880363"/>
          </a:xfrm>
        </p:spPr>
        <p:txBody>
          <a:bodyPr lIns="96625" tIns="48312" rIns="96625" bIns="48312"/>
          <a:lstStyle/>
          <a:p>
            <a:pPr>
              <a:defRPr/>
            </a:pPr>
            <a:r>
              <a:rPr lang="en-US" b="1" i="1" dirty="0" smtClean="0">
                <a:cs typeface="Arial" charset="0"/>
              </a:rPr>
              <a:t>Permanent </a:t>
            </a:r>
            <a:r>
              <a:rPr lang="en-US" b="1" dirty="0" smtClean="0">
                <a:cs typeface="Arial" charset="0"/>
              </a:rPr>
              <a:t>Hearing Loss = Top Four Injuries in Current Operational Environment</a:t>
            </a:r>
          </a:p>
          <a:p>
            <a:pPr>
              <a:spcBef>
                <a:spcPct val="50000"/>
              </a:spcBef>
            </a:pPr>
            <a:r>
              <a:rPr lang="en-US" dirty="0" smtClean="0"/>
              <a:t>Exposure to loud noise will cause hearing loss over time</a:t>
            </a:r>
          </a:p>
          <a:p>
            <a:pPr>
              <a:defRPr/>
            </a:pPr>
            <a:r>
              <a:rPr lang="en-US" b="1" dirty="0" smtClean="0">
                <a:cs typeface="Arial" charset="0"/>
              </a:rPr>
              <a:t>Hearing Loss is an injury that occurs without pain</a:t>
            </a:r>
          </a:p>
          <a:p>
            <a:pPr lvl="1">
              <a:defRPr/>
            </a:pPr>
            <a:r>
              <a:rPr lang="en-US" dirty="0" smtClean="0">
                <a:cs typeface="Arial" charset="0"/>
              </a:rPr>
              <a:t>No sensory nerves in the inner ear (cochlea)</a:t>
            </a:r>
          </a:p>
          <a:p>
            <a:pPr lvl="1">
              <a:defRPr/>
            </a:pPr>
            <a:r>
              <a:rPr lang="en-US" dirty="0" smtClean="0">
                <a:cs typeface="Arial" charset="0"/>
              </a:rPr>
              <a:t>Gradual or Sudden – no way to predict who is susceptibility to loss</a:t>
            </a:r>
          </a:p>
          <a:p>
            <a:pPr lvl="1">
              <a:defRPr/>
            </a:pPr>
            <a:r>
              <a:rPr lang="en-US" i="1" dirty="0" smtClean="0">
                <a:cs typeface="Arial" charset="0"/>
              </a:rPr>
              <a:t>Always</a:t>
            </a:r>
            <a:r>
              <a:rPr lang="en-US" dirty="0" smtClean="0">
                <a:cs typeface="Arial" charset="0"/>
              </a:rPr>
              <a:t> Cumulative</a:t>
            </a:r>
            <a:endParaRPr lang="en-US" dirty="0" smtClean="0"/>
          </a:p>
          <a:p>
            <a:pPr>
              <a:spcBef>
                <a:spcPct val="50000"/>
              </a:spcBef>
            </a:pPr>
            <a:r>
              <a:rPr lang="en-US" dirty="0" smtClean="0"/>
              <a:t>Tinnitus, or permanent ringing in the ear</a:t>
            </a:r>
          </a:p>
          <a:p>
            <a:pPr>
              <a:buNone/>
              <a:defRPr/>
            </a:pPr>
            <a:endParaRPr lang="en-US" b="1" dirty="0" smtClean="0">
              <a:cs typeface="Arial" charset="0"/>
            </a:endParaRPr>
          </a:p>
          <a:p>
            <a:pPr>
              <a:buNone/>
              <a:defRPr/>
            </a:pPr>
            <a:endParaRPr lang="en-US" dirty="0" smtClean="0">
              <a:solidFill>
                <a:srgbClr val="990000"/>
              </a:solidFill>
            </a:endParaRPr>
          </a:p>
          <a:p>
            <a:pPr lvl="1">
              <a:lnSpc>
                <a:spcPct val="80000"/>
              </a:lnSpc>
              <a:defRPr/>
            </a:pPr>
            <a:endParaRPr lang="en-US" sz="1800" dirty="0" smtClean="0">
              <a:solidFill>
                <a:srgbClr val="000000"/>
              </a:solidFill>
            </a:endParaRPr>
          </a:p>
        </p:txBody>
      </p:sp>
      <p:sp>
        <p:nvSpPr>
          <p:cNvPr id="19458" name="Rectangle 2"/>
          <p:cNvSpPr>
            <a:spLocks noGrp="1" noChangeArrowheads="1"/>
          </p:cNvSpPr>
          <p:nvPr>
            <p:ph type="title"/>
          </p:nvPr>
        </p:nvSpPr>
        <p:spPr>
          <a:xfrm>
            <a:off x="456595" y="788849"/>
            <a:ext cx="8230810" cy="456662"/>
          </a:xfrm>
        </p:spPr>
        <p:txBody>
          <a:bodyPr/>
          <a:lstStyle/>
          <a:p>
            <a:r>
              <a:rPr lang="en-US" dirty="0" smtClean="0">
                <a:solidFill>
                  <a:srgbClr val="800000"/>
                </a:solidFill>
              </a:rPr>
              <a:t>Noise Exposure Threat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7260" y="2676521"/>
            <a:ext cx="6312339" cy="4525863"/>
          </a:xfrm>
        </p:spPr>
        <p:txBody>
          <a:bodyPr/>
          <a:lstStyle/>
          <a:p>
            <a:pPr>
              <a:buNone/>
              <a:defRPr/>
            </a:pPr>
            <a:r>
              <a:rPr lang="en-US" b="1" dirty="0" smtClean="0">
                <a:cs typeface="Arial" charset="0"/>
              </a:rPr>
              <a:t>	Prevention &amp; Education are Key</a:t>
            </a:r>
          </a:p>
          <a:p>
            <a:pPr lvl="1">
              <a:defRPr/>
            </a:pPr>
            <a:r>
              <a:rPr lang="en-US" sz="1800" b="1" dirty="0" smtClean="0">
                <a:cs typeface="Arial" charset="0"/>
              </a:rPr>
              <a:t>Understand the threat of loud noise</a:t>
            </a:r>
          </a:p>
          <a:p>
            <a:pPr lvl="1">
              <a:defRPr/>
            </a:pPr>
            <a:r>
              <a:rPr lang="en-US" sz="1800" b="1" dirty="0" smtClean="0">
                <a:cs typeface="Arial" charset="0"/>
              </a:rPr>
              <a:t>Employ strategies to minimize the threat </a:t>
            </a:r>
          </a:p>
          <a:p>
            <a:pPr marL="466683" lvl="1" indent="-9524">
              <a:buNone/>
              <a:defRPr/>
            </a:pPr>
            <a:endParaRPr lang="en-US" sz="1600" b="1" dirty="0" smtClean="0"/>
          </a:p>
          <a:p>
            <a:endParaRPr lang="en-US" dirty="0"/>
          </a:p>
        </p:txBody>
      </p:sp>
      <p:sp>
        <p:nvSpPr>
          <p:cNvPr id="3" name="Title 2"/>
          <p:cNvSpPr>
            <a:spLocks noGrp="1"/>
          </p:cNvSpPr>
          <p:nvPr>
            <p:ph type="title"/>
          </p:nvPr>
        </p:nvSpPr>
        <p:spPr>
          <a:xfrm>
            <a:off x="432845" y="827162"/>
            <a:ext cx="8230810" cy="1010660"/>
          </a:xfrm>
        </p:spPr>
        <p:txBody>
          <a:bodyPr/>
          <a:lstStyle/>
          <a:p>
            <a:pPr marL="223818" lvl="1" indent="0">
              <a:defRPr/>
            </a:pPr>
            <a:r>
              <a:rPr lang="en-US" sz="2400" dirty="0" smtClean="0"/>
              <a:t>Response to the threat of loud noise:  </a:t>
            </a:r>
            <a:br>
              <a:rPr lang="en-US" sz="2400" dirty="0" smtClean="0"/>
            </a:br>
            <a:r>
              <a:rPr lang="en-US" sz="2400" dirty="0" smtClean="0">
                <a:solidFill>
                  <a:srgbClr val="800000"/>
                </a:solidFill>
              </a:rPr>
              <a:t>The Army Hearing Program</a:t>
            </a:r>
            <a:br>
              <a:rPr lang="en-US" sz="2400" dirty="0" smtClean="0">
                <a:solidFill>
                  <a:srgbClr val="800000"/>
                </a:solidFill>
              </a:rPr>
            </a:br>
            <a:r>
              <a:rPr lang="en-US" sz="1200" b="0" i="1" dirty="0" smtClean="0">
                <a:solidFill>
                  <a:srgbClr val="800000"/>
                </a:solidFill>
              </a:rPr>
              <a:t>Readiness, Operational, Hearing Conservation, Clinical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spcBef>
                <a:spcPct val="50000"/>
              </a:spcBef>
              <a:buFont typeface="Arial" pitchFamily="34" charset="0"/>
              <a:buChar char="•"/>
            </a:pPr>
            <a:r>
              <a:rPr lang="en-US" dirty="0" smtClean="0"/>
              <a:t> Our ears can recover from short exposure to loud noise but, over time, permanent nerve damage will occur</a:t>
            </a:r>
          </a:p>
          <a:p>
            <a:pPr>
              <a:spcBef>
                <a:spcPct val="50000"/>
              </a:spcBef>
              <a:buFont typeface="Arial" pitchFamily="34" charset="0"/>
              <a:buChar char="•"/>
            </a:pPr>
            <a:endParaRPr lang="en-US" dirty="0" smtClean="0"/>
          </a:p>
          <a:p>
            <a:pPr>
              <a:spcBef>
                <a:spcPct val="50000"/>
              </a:spcBef>
              <a:buFont typeface="Arial" pitchFamily="34" charset="0"/>
              <a:buChar char="•"/>
            </a:pPr>
            <a:r>
              <a:rPr lang="en-US" dirty="0" smtClean="0"/>
              <a:t>  The longer and louder the noise, the greater the</a:t>
            </a:r>
            <a:r>
              <a:rPr lang="en-US" dirty="0" smtClean="0">
                <a:solidFill>
                  <a:srgbClr val="FF0000"/>
                </a:solidFill>
              </a:rPr>
              <a:t> </a:t>
            </a:r>
            <a:r>
              <a:rPr lang="en-US" dirty="0" smtClean="0"/>
              <a:t>chance permanent damage will occur</a:t>
            </a:r>
          </a:p>
          <a:p>
            <a:pPr>
              <a:spcBef>
                <a:spcPct val="50000"/>
              </a:spcBef>
              <a:buFont typeface="Arial" pitchFamily="34" charset="0"/>
              <a:buChar char="•"/>
            </a:pPr>
            <a:endParaRPr lang="en-US" dirty="0" smtClean="0"/>
          </a:p>
          <a:p>
            <a:pPr>
              <a:spcBef>
                <a:spcPct val="50000"/>
              </a:spcBef>
              <a:buFont typeface="Arial" pitchFamily="34" charset="0"/>
              <a:buChar char="•"/>
            </a:pPr>
            <a:r>
              <a:rPr lang="en-US" dirty="0" smtClean="0"/>
              <a:t>  Ears do </a:t>
            </a:r>
            <a:r>
              <a:rPr lang="en-US" i="1" dirty="0" smtClean="0"/>
              <a:t>not</a:t>
            </a:r>
            <a:r>
              <a:rPr lang="en-US" dirty="0" smtClean="0"/>
              <a:t> “get used to” the noise</a:t>
            </a:r>
            <a:endParaRPr lang="en-US" dirty="0"/>
          </a:p>
        </p:txBody>
      </p:sp>
      <p:sp>
        <p:nvSpPr>
          <p:cNvPr id="20482" name="Title 1"/>
          <p:cNvSpPr>
            <a:spLocks noGrp="1"/>
          </p:cNvSpPr>
          <p:nvPr>
            <p:ph type="title"/>
          </p:nvPr>
        </p:nvSpPr>
        <p:spPr/>
        <p:txBody>
          <a:bodyPr/>
          <a:lstStyle/>
          <a:p>
            <a:r>
              <a:rPr lang="en-US" dirty="0" smtClean="0">
                <a:solidFill>
                  <a:srgbClr val="800000"/>
                </a:solidFill>
              </a:rPr>
              <a:t>Exposure to Noise over Time</a:t>
            </a:r>
          </a:p>
        </p:txBody>
      </p:sp>
      <p:sp>
        <p:nvSpPr>
          <p:cNvPr id="6" name="Rectangle 4"/>
          <p:cNvSpPr txBox="1">
            <a:spLocks noChangeArrowheads="1"/>
          </p:cNvSpPr>
          <p:nvPr/>
        </p:nvSpPr>
        <p:spPr bwMode="auto">
          <a:xfrm>
            <a:off x="305405" y="1268016"/>
            <a:ext cx="8642048" cy="4827984"/>
          </a:xfrm>
          <a:prstGeom prst="rect">
            <a:avLst/>
          </a:prstGeom>
          <a:noFill/>
          <a:ln w="9525">
            <a:noFill/>
            <a:miter lim="800000"/>
            <a:headEnd/>
            <a:tailEnd/>
          </a:ln>
          <a:effectLst/>
        </p:spPr>
        <p:txBody>
          <a:bodyPr lIns="96625" tIns="48312" rIns="96625" bIns="48312"/>
          <a:lstStyle/>
          <a:p>
            <a:pPr marL="901514" lvl="1" indent="-419014" defTabSz="966589">
              <a:lnSpc>
                <a:spcPct val="90000"/>
              </a:lnSpc>
              <a:spcBef>
                <a:spcPct val="20000"/>
              </a:spcBef>
              <a:buClr>
                <a:srgbClr val="660033"/>
              </a:buClr>
              <a:defRPr/>
            </a:pPr>
            <a:endParaRPr lang="en-US" sz="2100" kern="0" dirty="0">
              <a:solidFill>
                <a:srgbClr val="000000"/>
              </a:solidFill>
              <a:latin typeface="Arial"/>
            </a:endParaRPr>
          </a:p>
        </p:txBody>
      </p:sp>
      <p:sp>
        <p:nvSpPr>
          <p:cNvPr id="5" name="Rectangle 4"/>
          <p:cNvSpPr/>
          <p:nvPr/>
        </p:nvSpPr>
        <p:spPr>
          <a:xfrm>
            <a:off x="2286000" y="1720840"/>
            <a:ext cx="4572000" cy="369332"/>
          </a:xfrm>
          <a:prstGeom prst="rect">
            <a:avLst/>
          </a:prstGeom>
        </p:spPr>
        <p:txBody>
          <a:bodyPr>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p:cNvSpPr>
            <a:spLocks noGrp="1"/>
          </p:cNvSpPr>
          <p:nvPr>
            <p:ph idx="1"/>
          </p:nvPr>
        </p:nvSpPr>
        <p:spPr/>
        <p:txBody>
          <a:bodyPr/>
          <a:lstStyle/>
          <a:p>
            <a:pPr>
              <a:spcBef>
                <a:spcPct val="50000"/>
              </a:spcBef>
              <a:buFont typeface="Arial" pitchFamily="34" charset="0"/>
              <a:buChar char="•"/>
            </a:pPr>
            <a:r>
              <a:rPr lang="en-US" dirty="0" smtClean="0"/>
              <a:t>Hearing loss from noise exposure is gradual and usually not noticed at first</a:t>
            </a:r>
          </a:p>
          <a:p>
            <a:pPr>
              <a:spcBef>
                <a:spcPct val="50000"/>
              </a:spcBef>
              <a:buFont typeface="Arial" pitchFamily="34" charset="0"/>
              <a:buChar char="•"/>
            </a:pPr>
            <a:r>
              <a:rPr lang="en-US" dirty="0" smtClean="0"/>
              <a:t>Hearing loss from noise affects your ability to hear higher pitches first (speech sounds such as “s, f, </a:t>
            </a:r>
            <a:r>
              <a:rPr lang="en-US" dirty="0" err="1" smtClean="0"/>
              <a:t>th</a:t>
            </a:r>
            <a:r>
              <a:rPr lang="en-US" dirty="0" smtClean="0"/>
              <a:t>, z”)</a:t>
            </a:r>
          </a:p>
          <a:p>
            <a:pPr>
              <a:spcBef>
                <a:spcPct val="50000"/>
              </a:spcBef>
              <a:buFont typeface="Arial" pitchFamily="34" charset="0"/>
              <a:buChar char="•"/>
            </a:pPr>
            <a:r>
              <a:rPr lang="en-US" dirty="0" smtClean="0"/>
              <a:t>Often</a:t>
            </a:r>
            <a:r>
              <a:rPr lang="en-US" dirty="0" smtClean="0">
                <a:solidFill>
                  <a:srgbClr val="FF0000"/>
                </a:solidFill>
              </a:rPr>
              <a:t>,</a:t>
            </a:r>
            <a:r>
              <a:rPr lang="en-US" dirty="0" smtClean="0"/>
              <a:t> the first noticeable effect of hearing loss is difficulty hearing speech in noisy environments</a:t>
            </a:r>
            <a:endParaRPr lang="en-US" dirty="0"/>
          </a:p>
        </p:txBody>
      </p:sp>
      <p:sp>
        <p:nvSpPr>
          <p:cNvPr id="2" name="Title 1"/>
          <p:cNvSpPr>
            <a:spLocks noGrp="1"/>
          </p:cNvSpPr>
          <p:nvPr>
            <p:ph type="title"/>
          </p:nvPr>
        </p:nvSpPr>
        <p:spPr>
          <a:xfrm>
            <a:off x="468471" y="646362"/>
            <a:ext cx="8230810" cy="825994"/>
          </a:xfrm>
        </p:spPr>
        <p:txBody>
          <a:bodyPr/>
          <a:lstStyle/>
          <a:p>
            <a:r>
              <a:rPr kumimoji="1" lang="en-US" dirty="0" smtClean="0">
                <a:solidFill>
                  <a:srgbClr val="800000"/>
                </a:solidFill>
              </a:rPr>
              <a:t>CONSEQUENCES OF HEARING LOSS</a:t>
            </a:r>
            <a:br>
              <a:rPr kumimoji="1" lang="en-US" dirty="0" smtClean="0">
                <a:solidFill>
                  <a:srgbClr val="800000"/>
                </a:solidFill>
              </a:rPr>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92221" y="726558"/>
            <a:ext cx="8230810" cy="456662"/>
          </a:xfrm>
        </p:spPr>
        <p:txBody>
          <a:bodyPr/>
          <a:lstStyle/>
          <a:p>
            <a:pPr eaLnBrk="1" hangingPunct="1"/>
            <a:r>
              <a:rPr lang="en-US" dirty="0" smtClean="0">
                <a:solidFill>
                  <a:srgbClr val="800000"/>
                </a:solidFill>
              </a:rPr>
              <a:t>HEARING AND NOISE</a:t>
            </a:r>
          </a:p>
        </p:txBody>
      </p:sp>
      <p:pic>
        <p:nvPicPr>
          <p:cNvPr id="2052" name="Picture 2" descr="Ear"/>
          <p:cNvPicPr>
            <a:picLocks noChangeAspect="1" noChangeArrowheads="1"/>
          </p:cNvPicPr>
          <p:nvPr/>
        </p:nvPicPr>
        <p:blipFill>
          <a:blip r:embed="rId4" cstate="print"/>
          <a:srcRect/>
          <a:stretch>
            <a:fillRect/>
          </a:stretch>
        </p:blipFill>
        <p:spPr bwMode="auto">
          <a:xfrm>
            <a:off x="1413632" y="1353786"/>
            <a:ext cx="7542892" cy="5070765"/>
          </a:xfrm>
          <a:prstGeom prst="rect">
            <a:avLst/>
          </a:prstGeom>
          <a:noFill/>
          <a:ln w="57150">
            <a:solidFill>
              <a:srgbClr val="000000"/>
            </a:solidFill>
            <a:miter lim="800000"/>
            <a:headEnd/>
            <a:tailEnd/>
          </a:ln>
        </p:spPr>
      </p:pic>
      <p:sp>
        <p:nvSpPr>
          <p:cNvPr id="14" name="Curved Up Arrow 13"/>
          <p:cNvSpPr/>
          <p:nvPr/>
        </p:nvSpPr>
        <p:spPr>
          <a:xfrm rot="12179632" flipH="1" flipV="1">
            <a:off x="2021418" y="3420070"/>
            <a:ext cx="2143881" cy="470297"/>
          </a:xfrm>
          <a:prstGeom prst="curvedUp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schemeClr val="tx1"/>
              </a:solidFill>
            </a:endParaRPr>
          </a:p>
        </p:txBody>
      </p:sp>
      <p:sp>
        <p:nvSpPr>
          <p:cNvPr id="16" name="Curved Up Arrow 15"/>
          <p:cNvSpPr/>
          <p:nvPr/>
        </p:nvSpPr>
        <p:spPr>
          <a:xfrm rot="8644574" flipH="1">
            <a:off x="2128762" y="4497586"/>
            <a:ext cx="2322286" cy="503039"/>
          </a:xfrm>
          <a:prstGeom prst="curvedUp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schemeClr val="tx1"/>
              </a:solidFill>
            </a:endParaRPr>
          </a:p>
        </p:txBody>
      </p:sp>
      <p:sp>
        <p:nvSpPr>
          <p:cNvPr id="18" name="Right Arrow 17"/>
          <p:cNvSpPr/>
          <p:nvPr/>
        </p:nvSpPr>
        <p:spPr>
          <a:xfrm rot="21121625">
            <a:off x="2202846" y="4086821"/>
            <a:ext cx="3215821" cy="99715"/>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p>
        </p:txBody>
      </p:sp>
      <p:graphicFrame>
        <p:nvGraphicFramePr>
          <p:cNvPr id="2050" name="Object 4"/>
          <p:cNvGraphicFramePr>
            <a:graphicFrameLocks noChangeAspect="1"/>
          </p:cNvGraphicFramePr>
          <p:nvPr/>
        </p:nvGraphicFramePr>
        <p:xfrm>
          <a:off x="213756" y="3574472"/>
          <a:ext cx="1949148" cy="1686298"/>
        </p:xfrm>
        <a:graphic>
          <a:graphicData uri="http://schemas.openxmlformats.org/presentationml/2006/ole">
            <p:oleObj spid="_x0000_s4098" name="Presentation" r:id="rId5" imgW="3429000" imgH="2571840" progId="PowerPoint.Show.8">
              <p:embed/>
            </p:oleObj>
          </a:graphicData>
        </a:graphic>
      </p:graphicFrame>
      <p:sp>
        <p:nvSpPr>
          <p:cNvPr id="2056" name="Text Box 3"/>
          <p:cNvSpPr txBox="1">
            <a:spLocks noChangeArrowheads="1"/>
          </p:cNvSpPr>
          <p:nvPr/>
        </p:nvSpPr>
        <p:spPr bwMode="auto">
          <a:xfrm>
            <a:off x="3675441" y="2507754"/>
            <a:ext cx="1800477" cy="523212"/>
          </a:xfrm>
          <a:prstGeom prst="rect">
            <a:avLst/>
          </a:prstGeom>
          <a:noFill/>
          <a:ln w="12700">
            <a:noFill/>
            <a:miter lim="800000"/>
            <a:headEnd/>
            <a:tailEnd/>
          </a:ln>
        </p:spPr>
        <p:txBody>
          <a:bodyPr wrap="none" lIns="91432" tIns="45716" rIns="91432" bIns="45716">
            <a:spAutoFit/>
          </a:bodyPr>
          <a:lstStyle/>
          <a:p>
            <a:pPr eaLnBrk="0" hangingPunct="0"/>
            <a:r>
              <a:rPr lang="en-US" sz="2800" b="1" dirty="0">
                <a:solidFill>
                  <a:srgbClr val="000000"/>
                </a:solidFill>
              </a:rPr>
              <a:t>Ear</a:t>
            </a:r>
            <a:r>
              <a:rPr lang="en-US" sz="2800" b="1" dirty="0">
                <a:solidFill>
                  <a:srgbClr val="FFFFFF"/>
                </a:solidFill>
              </a:rPr>
              <a:t> </a:t>
            </a:r>
            <a:r>
              <a:rPr lang="en-US" sz="2800" b="1" dirty="0">
                <a:solidFill>
                  <a:srgbClr val="000000"/>
                </a:solidFill>
              </a:rPr>
              <a:t>Drum</a:t>
            </a:r>
            <a:endParaRPr lang="en-US" sz="2800" b="1" dirty="0">
              <a:solidFill>
                <a:srgbClr val="FFFFFF"/>
              </a:solidFill>
            </a:endParaRPr>
          </a:p>
        </p:txBody>
      </p:sp>
      <p:sp>
        <p:nvSpPr>
          <p:cNvPr id="2057" name="Text Box 4"/>
          <p:cNvSpPr txBox="1">
            <a:spLocks noChangeArrowheads="1"/>
          </p:cNvSpPr>
          <p:nvPr/>
        </p:nvSpPr>
        <p:spPr bwMode="auto">
          <a:xfrm>
            <a:off x="6020405" y="1422797"/>
            <a:ext cx="2665489" cy="525364"/>
          </a:xfrm>
          <a:prstGeom prst="rect">
            <a:avLst/>
          </a:prstGeom>
          <a:noFill/>
          <a:ln w="12700">
            <a:noFill/>
            <a:miter lim="800000"/>
            <a:headEnd/>
            <a:tailEnd/>
          </a:ln>
        </p:spPr>
        <p:txBody>
          <a:bodyPr wrap="none" lIns="91432" tIns="45716" rIns="91432" bIns="45716">
            <a:spAutoFit/>
          </a:bodyPr>
          <a:lstStyle/>
          <a:p>
            <a:pPr eaLnBrk="0" hangingPunct="0"/>
            <a:r>
              <a:rPr lang="en-US" sz="2800" b="1" dirty="0">
                <a:solidFill>
                  <a:srgbClr val="000000"/>
                </a:solidFill>
              </a:rPr>
              <a:t>Hearing Nerve</a:t>
            </a:r>
            <a:endParaRPr lang="en-US" sz="2800" b="1" dirty="0">
              <a:solidFill>
                <a:srgbClr val="FFFFFF"/>
              </a:solidFill>
            </a:endParaRPr>
          </a:p>
        </p:txBody>
      </p:sp>
      <p:sp>
        <p:nvSpPr>
          <p:cNvPr id="2058" name="Text Box 5"/>
          <p:cNvSpPr txBox="1">
            <a:spLocks noChangeArrowheads="1"/>
          </p:cNvSpPr>
          <p:nvPr/>
        </p:nvSpPr>
        <p:spPr bwMode="auto">
          <a:xfrm rot="-3868329">
            <a:off x="7238835" y="3192383"/>
            <a:ext cx="2265164" cy="723267"/>
          </a:xfrm>
          <a:prstGeom prst="rect">
            <a:avLst/>
          </a:prstGeom>
          <a:noFill/>
          <a:ln w="12700">
            <a:noFill/>
            <a:miter lim="800000"/>
            <a:headEnd/>
            <a:tailEnd/>
          </a:ln>
        </p:spPr>
        <p:txBody>
          <a:bodyPr lIns="91432" tIns="45716" rIns="91432" bIns="45716">
            <a:spAutoFit/>
          </a:bodyPr>
          <a:lstStyle/>
          <a:p>
            <a:pPr algn="ctr" eaLnBrk="0" hangingPunct="0"/>
            <a:r>
              <a:rPr lang="en-US" sz="2400" b="1" dirty="0">
                <a:solidFill>
                  <a:srgbClr val="000000"/>
                </a:solidFill>
              </a:rPr>
              <a:t>Cochlea</a:t>
            </a:r>
          </a:p>
          <a:p>
            <a:pPr algn="ctr" eaLnBrk="0" hangingPunct="0"/>
            <a:r>
              <a:rPr lang="en-US" sz="1600" b="1" dirty="0">
                <a:solidFill>
                  <a:srgbClr val="000000"/>
                </a:solidFill>
              </a:rPr>
              <a:t>(Hearing Organ)</a:t>
            </a:r>
            <a:endParaRPr lang="en-US" sz="1600" b="1" dirty="0">
              <a:solidFill>
                <a:srgbClr val="FFFFFF"/>
              </a:solidFill>
            </a:endParaRPr>
          </a:p>
        </p:txBody>
      </p:sp>
      <p:sp>
        <p:nvSpPr>
          <p:cNvPr id="2059" name="Line 12"/>
          <p:cNvSpPr>
            <a:spLocks noChangeShapeType="1"/>
          </p:cNvSpPr>
          <p:nvPr/>
        </p:nvSpPr>
        <p:spPr bwMode="auto">
          <a:xfrm>
            <a:off x="4588631" y="2942333"/>
            <a:ext cx="820964" cy="562570"/>
          </a:xfrm>
          <a:prstGeom prst="line">
            <a:avLst/>
          </a:prstGeom>
          <a:noFill/>
          <a:ln w="57150">
            <a:solidFill>
              <a:srgbClr val="000000"/>
            </a:solidFill>
            <a:round/>
            <a:headEnd/>
            <a:tailEnd type="triangle" w="med" len="med"/>
          </a:ln>
        </p:spPr>
        <p:txBody>
          <a:bodyPr wrap="none" lIns="91432" tIns="45716" rIns="91432" bIns="45716" anchor="ctr"/>
          <a:lstStyle/>
          <a:p>
            <a:endParaRPr lang="en-US" dirty="0"/>
          </a:p>
        </p:txBody>
      </p:sp>
      <p:sp>
        <p:nvSpPr>
          <p:cNvPr id="2060" name="Line 13"/>
          <p:cNvSpPr>
            <a:spLocks noChangeShapeType="1"/>
          </p:cNvSpPr>
          <p:nvPr/>
        </p:nvSpPr>
        <p:spPr bwMode="auto">
          <a:xfrm flipH="1" flipV="1">
            <a:off x="7695595" y="4039196"/>
            <a:ext cx="381000" cy="151805"/>
          </a:xfrm>
          <a:prstGeom prst="line">
            <a:avLst/>
          </a:prstGeom>
          <a:noFill/>
          <a:ln w="57150">
            <a:solidFill>
              <a:srgbClr val="000000"/>
            </a:solidFill>
            <a:round/>
            <a:headEnd/>
            <a:tailEnd type="triangle" w="med" len="med"/>
          </a:ln>
        </p:spPr>
        <p:txBody>
          <a:bodyPr wrap="none" lIns="91432" tIns="45716" rIns="91432" bIns="45716" anchor="ctr"/>
          <a:lstStyle/>
          <a:p>
            <a:endParaRPr lang="en-US" dirty="0"/>
          </a:p>
        </p:txBody>
      </p:sp>
      <p:sp>
        <p:nvSpPr>
          <p:cNvPr id="2061" name="Line 14"/>
          <p:cNvSpPr>
            <a:spLocks noChangeShapeType="1"/>
          </p:cNvSpPr>
          <p:nvPr/>
        </p:nvSpPr>
        <p:spPr bwMode="auto">
          <a:xfrm>
            <a:off x="7391703" y="1905000"/>
            <a:ext cx="609297" cy="837903"/>
          </a:xfrm>
          <a:prstGeom prst="line">
            <a:avLst/>
          </a:prstGeom>
          <a:noFill/>
          <a:ln w="57150">
            <a:solidFill>
              <a:srgbClr val="000000"/>
            </a:solidFill>
            <a:round/>
            <a:headEnd/>
            <a:tailEnd type="triangle" w="med" len="med"/>
          </a:ln>
        </p:spPr>
        <p:txBody>
          <a:bodyPr wrap="none" lIns="91432" tIns="45716" rIns="91432" bIns="45716" anchor="ctr"/>
          <a:lstStyle/>
          <a:p>
            <a:endParaRPr lang="en-US" dirty="0"/>
          </a:p>
        </p:txBody>
      </p:sp>
      <p:grpSp>
        <p:nvGrpSpPr>
          <p:cNvPr id="2" name="Group 41"/>
          <p:cNvGrpSpPr>
            <a:grpSpLocks/>
          </p:cNvGrpSpPr>
          <p:nvPr/>
        </p:nvGrpSpPr>
        <p:grpSpPr bwMode="auto">
          <a:xfrm>
            <a:off x="5427739" y="3565922"/>
            <a:ext cx="468690" cy="455414"/>
            <a:chOff x="304800" y="1524000"/>
            <a:chExt cx="469490" cy="454743"/>
          </a:xfrm>
        </p:grpSpPr>
        <p:sp>
          <p:nvSpPr>
            <p:cNvPr id="40" name="Freeform 39"/>
            <p:cNvSpPr/>
            <p:nvPr/>
          </p:nvSpPr>
          <p:spPr>
            <a:xfrm>
              <a:off x="304800" y="1524000"/>
              <a:ext cx="469490" cy="410160"/>
            </a:xfrm>
            <a:custGeom>
              <a:avLst/>
              <a:gdLst>
                <a:gd name="connsiteX0" fmla="*/ 12290 w 469490"/>
                <a:gd name="connsiteY0" fmla="*/ 12291 h 410497"/>
                <a:gd name="connsiteX1" fmla="*/ 56535 w 469490"/>
                <a:gd name="connsiteY1" fmla="*/ 27039 h 410497"/>
                <a:gd name="connsiteX2" fmla="*/ 248264 w 469490"/>
                <a:gd name="connsiteY2" fmla="*/ 71284 h 410497"/>
                <a:gd name="connsiteX3" fmla="*/ 145025 w 469490"/>
                <a:gd name="connsiteY3" fmla="*/ 233517 h 410497"/>
                <a:gd name="connsiteX4" fmla="*/ 351503 w 469490"/>
                <a:gd name="connsiteY4" fmla="*/ 233517 h 410497"/>
                <a:gd name="connsiteX5" fmla="*/ 248264 w 469490"/>
                <a:gd name="connsiteY5" fmla="*/ 410497 h 410497"/>
                <a:gd name="connsiteX6" fmla="*/ 469490 w 469490"/>
                <a:gd name="connsiteY6" fmla="*/ 410497 h 41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490" h="410497">
                  <a:moveTo>
                    <a:pt x="12290" y="12291"/>
                  </a:moveTo>
                  <a:cubicBezTo>
                    <a:pt x="27038" y="17207"/>
                    <a:pt x="0" y="0"/>
                    <a:pt x="56535" y="27039"/>
                  </a:cubicBezTo>
                  <a:lnTo>
                    <a:pt x="248264" y="71284"/>
                  </a:lnTo>
                  <a:lnTo>
                    <a:pt x="145025" y="233517"/>
                  </a:lnTo>
                  <a:lnTo>
                    <a:pt x="351503" y="233517"/>
                  </a:lnTo>
                  <a:lnTo>
                    <a:pt x="248264" y="410497"/>
                  </a:lnTo>
                  <a:lnTo>
                    <a:pt x="469490" y="410497"/>
                  </a:lnTo>
                </a:path>
              </a:pathLst>
            </a:custGeom>
            <a:ln w="38100">
              <a:solidFill>
                <a:srgbClr val="8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1" name="Freeform 40"/>
            <p:cNvSpPr/>
            <p:nvPr/>
          </p:nvSpPr>
          <p:spPr>
            <a:xfrm>
              <a:off x="686450" y="1876203"/>
              <a:ext cx="72695" cy="102540"/>
            </a:xfrm>
            <a:custGeom>
              <a:avLst/>
              <a:gdLst>
                <a:gd name="connsiteX0" fmla="*/ 0 w 73742"/>
                <a:gd name="connsiteY0" fmla="*/ 0 h 103239"/>
                <a:gd name="connsiteX1" fmla="*/ 73742 w 73742"/>
                <a:gd name="connsiteY1" fmla="*/ 58994 h 103239"/>
                <a:gd name="connsiteX2" fmla="*/ 0 w 73742"/>
                <a:gd name="connsiteY2" fmla="*/ 103239 h 103239"/>
              </a:gdLst>
              <a:ahLst/>
              <a:cxnLst>
                <a:cxn ang="0">
                  <a:pos x="connsiteX0" y="connsiteY0"/>
                </a:cxn>
                <a:cxn ang="0">
                  <a:pos x="connsiteX1" y="connsiteY1"/>
                </a:cxn>
                <a:cxn ang="0">
                  <a:pos x="connsiteX2" y="connsiteY2"/>
                </a:cxn>
              </a:cxnLst>
              <a:rect l="l" t="t" r="r" b="b"/>
              <a:pathLst>
                <a:path w="73742" h="103239">
                  <a:moveTo>
                    <a:pt x="0" y="0"/>
                  </a:moveTo>
                  <a:lnTo>
                    <a:pt x="73742" y="58994"/>
                  </a:lnTo>
                  <a:lnTo>
                    <a:pt x="0" y="103239"/>
                  </a:lnTo>
                </a:path>
              </a:pathLst>
            </a:custGeom>
            <a:ln w="38100">
              <a:solidFill>
                <a:srgbClr val="8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cxnSp>
        <p:nvCxnSpPr>
          <p:cNvPr id="53" name="Curved Connector 52"/>
          <p:cNvCxnSpPr/>
          <p:nvPr/>
        </p:nvCxnSpPr>
        <p:spPr>
          <a:xfrm rot="16200000" flipH="1">
            <a:off x="6362698" y="3543303"/>
            <a:ext cx="837903" cy="609298"/>
          </a:xfrm>
          <a:prstGeom prst="curved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6253238" y="3229571"/>
            <a:ext cx="207131" cy="177106"/>
          </a:xfrm>
          <a:custGeom>
            <a:avLst/>
            <a:gdLst>
              <a:gd name="connsiteX0" fmla="*/ 0 w 206478"/>
              <a:gd name="connsiteY0" fmla="*/ 147484 h 176980"/>
              <a:gd name="connsiteX1" fmla="*/ 132736 w 206478"/>
              <a:gd name="connsiteY1" fmla="*/ 0 h 176980"/>
              <a:gd name="connsiteX2" fmla="*/ 58994 w 206478"/>
              <a:gd name="connsiteY2" fmla="*/ 176980 h 176980"/>
              <a:gd name="connsiteX3" fmla="*/ 206478 w 206478"/>
              <a:gd name="connsiteY3" fmla="*/ 29497 h 176980"/>
              <a:gd name="connsiteX4" fmla="*/ 191729 w 206478"/>
              <a:gd name="connsiteY4" fmla="*/ 117987 h 17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78" h="176980">
                <a:moveTo>
                  <a:pt x="0" y="147484"/>
                </a:moveTo>
                <a:lnTo>
                  <a:pt x="132736" y="0"/>
                </a:lnTo>
                <a:lnTo>
                  <a:pt x="58994" y="176980"/>
                </a:lnTo>
                <a:lnTo>
                  <a:pt x="206478" y="29497"/>
                </a:lnTo>
                <a:lnTo>
                  <a:pt x="191729" y="117987"/>
                </a:lnTo>
              </a:path>
            </a:pathLst>
          </a:custGeom>
          <a:solidFill>
            <a:schemeClr val="tx1"/>
          </a:solidFill>
          <a:ln w="28575">
            <a:solidFill>
              <a:srgbClr val="FFFF00"/>
            </a:solidFill>
          </a:ln>
        </p:spPr>
        <p:style>
          <a:lnRef idx="1">
            <a:schemeClr val="accent1"/>
          </a:lnRef>
          <a:fillRef idx="0">
            <a:schemeClr val="accent1"/>
          </a:fillRef>
          <a:effectRef idx="0">
            <a:schemeClr val="accent1"/>
          </a:effectRef>
          <a:fontRef idx="minor">
            <a:schemeClr val="tx1"/>
          </a:fontRef>
        </p:style>
        <p:txBody>
          <a:bodyPr lIns="91432" tIns="45716" rIns="91432" bIns="45716" anchor="ctr"/>
          <a:lstStyle/>
          <a:p>
            <a:pPr algn="ctr">
              <a:defRPr/>
            </a:pPr>
            <a:endParaRPr lang="en-US" dirty="0"/>
          </a:p>
        </p:txBody>
      </p:sp>
      <p:grpSp>
        <p:nvGrpSpPr>
          <p:cNvPr id="3" name="Group 62"/>
          <p:cNvGrpSpPr>
            <a:grpSpLocks/>
          </p:cNvGrpSpPr>
          <p:nvPr/>
        </p:nvGrpSpPr>
        <p:grpSpPr bwMode="auto">
          <a:xfrm>
            <a:off x="6587370" y="4210348"/>
            <a:ext cx="1829405" cy="1296293"/>
            <a:chOff x="6705600" y="4343400"/>
            <a:chExt cx="1828800" cy="1295400"/>
          </a:xfrm>
        </p:grpSpPr>
        <p:sp>
          <p:nvSpPr>
            <p:cNvPr id="61" name="Explosion 2 60"/>
            <p:cNvSpPr/>
            <p:nvPr/>
          </p:nvSpPr>
          <p:spPr>
            <a:xfrm rot="847562">
              <a:off x="6705600" y="4343400"/>
              <a:ext cx="1828800" cy="1295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68" name="TextBox 61"/>
            <p:cNvSpPr txBox="1">
              <a:spLocks noChangeArrowheads="1"/>
            </p:cNvSpPr>
            <p:nvPr/>
          </p:nvSpPr>
          <p:spPr bwMode="auto">
            <a:xfrm>
              <a:off x="7010400" y="4800600"/>
              <a:ext cx="1194430" cy="369078"/>
            </a:xfrm>
            <a:prstGeom prst="rect">
              <a:avLst/>
            </a:prstGeom>
            <a:noFill/>
            <a:ln w="9525">
              <a:noFill/>
              <a:miter lim="800000"/>
              <a:headEnd/>
              <a:tailEnd/>
            </a:ln>
          </p:spPr>
          <p:txBody>
            <a:bodyPr wrap="square">
              <a:spAutoFit/>
            </a:bodyPr>
            <a:lstStyle/>
            <a:p>
              <a:pPr algn="ctr"/>
              <a:r>
                <a:rPr lang="en-US" b="1" dirty="0" smtClean="0"/>
                <a:t>Damage!</a:t>
              </a:r>
              <a:endParaRPr lang="en-US" b="1" dirty="0"/>
            </a:p>
          </p:txBody>
        </p:sp>
      </p:grpSp>
      <p:sp>
        <p:nvSpPr>
          <p:cNvPr id="23" name="Oval 22"/>
          <p:cNvSpPr/>
          <p:nvPr/>
        </p:nvSpPr>
        <p:spPr bwMode="auto">
          <a:xfrm>
            <a:off x="0" y="2220686"/>
            <a:ext cx="1579418" cy="143691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dirty="0" smtClean="0"/>
              <a:t>Noise = Vibrating Air Molecules</a:t>
            </a:r>
            <a:endParaRPr lang="en-US" sz="1400" b="1" dirty="0"/>
          </a:p>
        </p:txBody>
      </p:sp>
      <p:sp>
        <p:nvSpPr>
          <p:cNvPr id="25" name="TextBox 24"/>
          <p:cNvSpPr txBox="1"/>
          <p:nvPr/>
        </p:nvSpPr>
        <p:spPr>
          <a:xfrm>
            <a:off x="6852063" y="6187043"/>
            <a:ext cx="2137559" cy="215444"/>
          </a:xfrm>
          <a:prstGeom prst="rect">
            <a:avLst/>
          </a:prstGeom>
          <a:noFill/>
        </p:spPr>
        <p:txBody>
          <a:bodyPr wrap="square" rtlCol="0">
            <a:spAutoFit/>
          </a:bodyPr>
          <a:lstStyle/>
          <a:p>
            <a:r>
              <a:rPr lang="en-US" sz="800" dirty="0" smtClean="0"/>
              <a:t>Diagram Courtesy of </a:t>
            </a:r>
            <a:r>
              <a:rPr lang="en-US" sz="800" dirty="0" err="1" smtClean="0"/>
              <a:t>Troels</a:t>
            </a:r>
            <a:r>
              <a:rPr lang="en-US" sz="800" dirty="0" smtClean="0"/>
              <a:t> </a:t>
            </a:r>
            <a:r>
              <a:rPr lang="en-US" sz="800" dirty="0" err="1" smtClean="0"/>
              <a:t>Loyborg</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15972" y="1007101"/>
            <a:ext cx="8230810" cy="456662"/>
          </a:xfrm>
        </p:spPr>
        <p:txBody>
          <a:bodyPr/>
          <a:lstStyle/>
          <a:p>
            <a:pPr eaLnBrk="1" hangingPunct="1"/>
            <a:r>
              <a:rPr lang="en-US" dirty="0" smtClean="0">
                <a:solidFill>
                  <a:srgbClr val="800000"/>
                </a:solidFill>
              </a:rPr>
              <a:t>INSIDE THE COCHLEA</a:t>
            </a:r>
          </a:p>
        </p:txBody>
      </p:sp>
      <p:pic>
        <p:nvPicPr>
          <p:cNvPr id="55300" name="Picture 4" descr="Normal micro"/>
          <p:cNvPicPr>
            <a:picLocks noChangeAspect="1" noChangeArrowheads="1"/>
          </p:cNvPicPr>
          <p:nvPr/>
        </p:nvPicPr>
        <p:blipFill>
          <a:blip r:embed="rId3" cstate="print"/>
          <a:srcRect/>
          <a:stretch>
            <a:fillRect/>
          </a:stretch>
        </p:blipFill>
        <p:spPr bwMode="auto">
          <a:xfrm>
            <a:off x="105833" y="2210098"/>
            <a:ext cx="4506989" cy="2771180"/>
          </a:xfrm>
          <a:prstGeom prst="rect">
            <a:avLst/>
          </a:prstGeom>
          <a:noFill/>
          <a:ln w="9525">
            <a:noFill/>
            <a:miter lim="800000"/>
            <a:headEnd/>
            <a:tailEnd/>
          </a:ln>
        </p:spPr>
      </p:pic>
      <p:sp>
        <p:nvSpPr>
          <p:cNvPr id="55302" name="Text Box 6"/>
          <p:cNvSpPr txBox="1">
            <a:spLocks noChangeArrowheads="1"/>
          </p:cNvSpPr>
          <p:nvPr/>
        </p:nvSpPr>
        <p:spPr bwMode="auto">
          <a:xfrm>
            <a:off x="305405" y="1524000"/>
            <a:ext cx="4113893" cy="718273"/>
          </a:xfrm>
          <a:prstGeom prst="rect">
            <a:avLst/>
          </a:prstGeom>
          <a:noFill/>
          <a:ln w="9525">
            <a:noFill/>
            <a:miter lim="800000"/>
            <a:headEnd/>
            <a:tailEnd/>
          </a:ln>
        </p:spPr>
        <p:txBody>
          <a:bodyPr lIns="86486" tIns="43243" rIns="86486" bIns="43243">
            <a:spAutoFit/>
          </a:bodyPr>
          <a:lstStyle/>
          <a:p>
            <a:pPr algn="ctr"/>
            <a:r>
              <a:rPr lang="en-US" sz="2000" b="1" dirty="0">
                <a:solidFill>
                  <a:srgbClr val="800000"/>
                </a:solidFill>
              </a:rPr>
              <a:t>Healthy Hair Cells </a:t>
            </a:r>
          </a:p>
          <a:p>
            <a:pPr algn="ctr"/>
            <a:r>
              <a:rPr lang="en-US" sz="2000" b="1" dirty="0">
                <a:solidFill>
                  <a:srgbClr val="800000"/>
                </a:solidFill>
              </a:rPr>
              <a:t>(Hearing Nerve Endings)</a:t>
            </a:r>
          </a:p>
        </p:txBody>
      </p:sp>
      <p:sp>
        <p:nvSpPr>
          <p:cNvPr id="7" name="Text Box 6"/>
          <p:cNvSpPr txBox="1">
            <a:spLocks noChangeArrowheads="1"/>
          </p:cNvSpPr>
          <p:nvPr/>
        </p:nvSpPr>
        <p:spPr bwMode="auto">
          <a:xfrm>
            <a:off x="4877405" y="1506140"/>
            <a:ext cx="4113893" cy="718273"/>
          </a:xfrm>
          <a:prstGeom prst="rect">
            <a:avLst/>
          </a:prstGeom>
          <a:noFill/>
          <a:ln w="9525">
            <a:noFill/>
            <a:miter lim="800000"/>
            <a:headEnd/>
            <a:tailEnd/>
          </a:ln>
        </p:spPr>
        <p:txBody>
          <a:bodyPr lIns="86486" tIns="43243" rIns="86486" bIns="43243">
            <a:spAutoFit/>
          </a:bodyPr>
          <a:lstStyle/>
          <a:p>
            <a:pPr algn="ctr"/>
            <a:r>
              <a:rPr lang="en-US" sz="2000" b="1" dirty="0">
                <a:solidFill>
                  <a:srgbClr val="800000"/>
                </a:solidFill>
              </a:rPr>
              <a:t>Hair Cells Damaged by Noise</a:t>
            </a:r>
          </a:p>
          <a:p>
            <a:pPr algn="ctr"/>
            <a:r>
              <a:rPr lang="en-US" sz="2000" b="1" dirty="0">
                <a:solidFill>
                  <a:srgbClr val="800000"/>
                </a:solidFill>
              </a:rPr>
              <a:t>(Hearing Nerve Endings)</a:t>
            </a:r>
          </a:p>
        </p:txBody>
      </p:sp>
      <p:pic>
        <p:nvPicPr>
          <p:cNvPr id="8" name="Picture 5" descr="Normal micro 2"/>
          <p:cNvPicPr>
            <a:picLocks noChangeAspect="1" noChangeArrowheads="1"/>
          </p:cNvPicPr>
          <p:nvPr/>
        </p:nvPicPr>
        <p:blipFill>
          <a:blip r:embed="rId4" cstate="print"/>
          <a:srcRect/>
          <a:stretch>
            <a:fillRect/>
          </a:stretch>
        </p:blipFill>
        <p:spPr bwMode="auto">
          <a:xfrm>
            <a:off x="4800298" y="2210098"/>
            <a:ext cx="4286250" cy="2818805"/>
          </a:xfrm>
          <a:prstGeom prst="rect">
            <a:avLst/>
          </a:prstGeom>
          <a:noFill/>
          <a:ln w="9525">
            <a:noFill/>
            <a:miter lim="800000"/>
            <a:headEnd/>
            <a:tailEnd/>
          </a:ln>
        </p:spPr>
      </p:pic>
      <p:grpSp>
        <p:nvGrpSpPr>
          <p:cNvPr id="2" name="Group 8"/>
          <p:cNvGrpSpPr>
            <a:grpSpLocks/>
          </p:cNvGrpSpPr>
          <p:nvPr/>
        </p:nvGrpSpPr>
        <p:grpSpPr bwMode="auto">
          <a:xfrm>
            <a:off x="5791586" y="4276106"/>
            <a:ext cx="1829405" cy="1294805"/>
            <a:chOff x="6705600" y="4343400"/>
            <a:chExt cx="1828800" cy="1295400"/>
          </a:xfrm>
        </p:grpSpPr>
        <p:sp>
          <p:nvSpPr>
            <p:cNvPr id="10" name="Explosion 2 9"/>
            <p:cNvSpPr/>
            <p:nvPr/>
          </p:nvSpPr>
          <p:spPr>
            <a:xfrm rot="847562">
              <a:off x="6705600" y="4343400"/>
              <a:ext cx="1828800" cy="1295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37" name="TextBox 10"/>
            <p:cNvSpPr txBox="1">
              <a:spLocks noChangeArrowheads="1"/>
            </p:cNvSpPr>
            <p:nvPr/>
          </p:nvSpPr>
          <p:spPr bwMode="auto">
            <a:xfrm>
              <a:off x="7010400" y="4800600"/>
              <a:ext cx="1277667" cy="369502"/>
            </a:xfrm>
            <a:prstGeom prst="rect">
              <a:avLst/>
            </a:prstGeom>
            <a:noFill/>
            <a:ln w="9525">
              <a:noFill/>
              <a:miter lim="800000"/>
              <a:headEnd/>
              <a:tailEnd/>
            </a:ln>
          </p:spPr>
          <p:txBody>
            <a:bodyPr wrap="square">
              <a:spAutoFit/>
            </a:bodyPr>
            <a:lstStyle/>
            <a:p>
              <a:pPr algn="ctr"/>
              <a:r>
                <a:rPr lang="en-US" b="1" smtClean="0"/>
                <a:t>Damage!</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1000"/>
                                        <p:tgtEl>
                                          <p:spTgt spid="55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302"/>
                                        </p:tgtEl>
                                        <p:attrNameLst>
                                          <p:attrName>style.visibility</p:attrName>
                                        </p:attrNameLst>
                                      </p:cBhvr>
                                      <p:to>
                                        <p:strVal val="visible"/>
                                      </p:to>
                                    </p:set>
                                    <p:animEffect transition="in" filter="fade">
                                      <p:cBhvr>
                                        <p:cTn id="10" dur="1000"/>
                                        <p:tgtEl>
                                          <p:spTgt spid="5530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50000"/>
              </a:spcBef>
            </a:pPr>
            <a:r>
              <a:rPr lang="en-US" dirty="0" smtClean="0">
                <a:latin typeface="Verdana" pitchFamily="34" charset="0"/>
              </a:rPr>
              <a:t>Exposure to high noise levels can also cause permanent ringing or noise in the ear called</a:t>
            </a:r>
            <a:r>
              <a:rPr lang="en-US" dirty="0" smtClean="0">
                <a:solidFill>
                  <a:srgbClr val="FF0000"/>
                </a:solidFill>
                <a:latin typeface="Verdana" pitchFamily="34" charset="0"/>
              </a:rPr>
              <a:t> </a:t>
            </a:r>
            <a:r>
              <a:rPr lang="en-US" dirty="0" smtClean="0">
                <a:latin typeface="Verdana" pitchFamily="34" charset="0"/>
              </a:rPr>
              <a:t>“tinnitus”</a:t>
            </a:r>
          </a:p>
          <a:p>
            <a:pPr>
              <a:spcBef>
                <a:spcPct val="50000"/>
              </a:spcBef>
            </a:pPr>
            <a:endParaRPr lang="en-US" sz="800" dirty="0" smtClean="0">
              <a:latin typeface="Verdana" pitchFamily="34" charset="0"/>
            </a:endParaRPr>
          </a:p>
          <a:p>
            <a:pPr>
              <a:spcBef>
                <a:spcPct val="50000"/>
              </a:spcBef>
            </a:pPr>
            <a:r>
              <a:rPr lang="en-US" dirty="0" smtClean="0">
                <a:latin typeface="Verdana" pitchFamily="34" charset="0"/>
              </a:rPr>
              <a:t>Tinnitus sufferers usually complain of constant whistling, squealing, roaring, or buzzing in one or both ears</a:t>
            </a:r>
          </a:p>
          <a:p>
            <a:pPr>
              <a:spcBef>
                <a:spcPct val="50000"/>
              </a:spcBef>
            </a:pPr>
            <a:endParaRPr lang="en-US" sz="800" dirty="0" smtClean="0">
              <a:latin typeface="Verdana" pitchFamily="34" charset="0"/>
            </a:endParaRPr>
          </a:p>
          <a:p>
            <a:pPr>
              <a:spcBef>
                <a:spcPct val="50000"/>
              </a:spcBef>
            </a:pPr>
            <a:r>
              <a:rPr lang="en-US" dirty="0" smtClean="0">
                <a:latin typeface="Verdana" pitchFamily="34" charset="0"/>
              </a:rPr>
              <a:t>Severe tinnitus may disrupt sleep, reduce concentration</a:t>
            </a:r>
            <a:r>
              <a:rPr lang="en-US" dirty="0" smtClean="0">
                <a:solidFill>
                  <a:srgbClr val="FF0000"/>
                </a:solidFill>
                <a:latin typeface="Verdana" pitchFamily="34" charset="0"/>
              </a:rPr>
              <a:t>,</a:t>
            </a:r>
            <a:r>
              <a:rPr lang="en-US" dirty="0" smtClean="0">
                <a:latin typeface="Verdana" pitchFamily="34" charset="0"/>
              </a:rPr>
              <a:t> and cause irritability or depression</a:t>
            </a:r>
            <a:endParaRPr lang="en-US" dirty="0"/>
          </a:p>
        </p:txBody>
      </p:sp>
      <p:sp>
        <p:nvSpPr>
          <p:cNvPr id="3" name="Title 2"/>
          <p:cNvSpPr>
            <a:spLocks noGrp="1"/>
          </p:cNvSpPr>
          <p:nvPr>
            <p:ph type="title"/>
          </p:nvPr>
        </p:nvSpPr>
        <p:spPr/>
        <p:txBody>
          <a:bodyPr/>
          <a:lstStyle/>
          <a:p>
            <a:r>
              <a:rPr lang="en-US" dirty="0" smtClean="0"/>
              <a:t>Tinnitus from Noise Exposure</a:t>
            </a:r>
            <a:endParaRPr lang="en-US" dirty="0"/>
          </a:p>
        </p:txBody>
      </p:sp>
    </p:spTree>
  </p:cSld>
  <p:clrMapOvr>
    <a:masterClrMapping/>
  </p:clrMapOvr>
</p:sld>
</file>

<file path=ppt/theme/theme1.xml><?xml version="1.0" encoding="utf-8"?>
<a:theme xmlns:a="http://schemas.openxmlformats.org/drawingml/2006/main" name="APHC template">
  <a:themeElements>
    <a:clrScheme name="PHC template">
      <a:dk1>
        <a:srgbClr val="000000"/>
      </a:dk1>
      <a:lt1>
        <a:srgbClr val="FFFFFF"/>
      </a:lt1>
      <a:dk2>
        <a:srgbClr val="FFFFFF"/>
      </a:dk2>
      <a:lt2>
        <a:srgbClr val="FFFFFF"/>
      </a:lt2>
      <a:accent1>
        <a:srgbClr val="551323"/>
      </a:accent1>
      <a:accent2>
        <a:srgbClr val="D8D8D8"/>
      </a:accent2>
      <a:accent3>
        <a:srgbClr val="BFBFBF"/>
      </a:accent3>
      <a:accent4>
        <a:srgbClr val="A5A5A5"/>
      </a:accent4>
      <a:accent5>
        <a:srgbClr val="A5A5A5"/>
      </a:accent5>
      <a:accent6>
        <a:srgbClr val="551323"/>
      </a:accent6>
      <a:hlink>
        <a:srgbClr val="551323"/>
      </a:hlink>
      <a:folHlink>
        <a:srgbClr val="A5A5A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PHC Resource" ma:contentTypeID="0x010100AF718E17B45EA64183FB06646B487EBC00414479C20549684EBCAA90626BB0744C" ma:contentTypeVersion="22" ma:contentTypeDescription="" ma:contentTypeScope="" ma:versionID="ac9e15d493acd5f70bb6f2ef8080f6ed">
  <xsd:schema xmlns:xsd="http://www.w3.org/2001/XMLSchema" xmlns:xs="http://www.w3.org/2001/XMLSchema" xmlns:p="http://schemas.microsoft.com/office/2006/metadata/properties" xmlns:ns2="e425d0ee-8049-446d-8d36-f3b66895ec60" targetNamespace="http://schemas.microsoft.com/office/2006/metadata/properties" ma:root="true" ma:fieldsID="996dc703e3e04bd463e2407b926c893c" ns2:_="">
    <xsd:import namespace="e425d0ee-8049-446d-8d36-f3b66895ec60"/>
    <xsd:element name="properties">
      <xsd:complexType>
        <xsd:sequence>
          <xsd:element name="documentManagement">
            <xsd:complexType>
              <xsd:all>
                <xsd:element ref="ns2:TaxCatchAll" minOccurs="0"/>
                <xsd:element ref="ns2:TaxCatchAllLabel" minOccurs="0"/>
                <xsd:element ref="ns2:Date_x0020_Published" minOccurs="0"/>
                <xsd:element ref="ns2:Creator" minOccurs="0"/>
                <xsd:element ref="ns2:FOIA" minOccurs="0"/>
                <xsd:element ref="ns2:eac4a34ba22a4cc7ae48cab8351f7636" minOccurs="0"/>
                <xsd:element ref="ns2:g263e59f98f44538844ef412e0d44c2b" minOccurs="0"/>
                <xsd:element ref="ns2:n17d62336a424fea9a5e227f70056a0c" minOccurs="0"/>
                <xsd:element ref="ns2:b92bde77b4d242efa1dc557b6c7a4f78" minOccurs="0"/>
                <xsd:element ref="ns2:a027d7584ca449c6b0efde7e8ec36a9e" minOccurs="0"/>
                <xsd:element ref="ns2:f67ff37bdf094ce98ef406a62a333ef9" minOccurs="0"/>
                <xsd:element ref="ns2:le1ccfbf6d314e9293a47fe757b16fa1" minOccurs="0"/>
                <xsd:element ref="ns2:d007778d471448f8af219ac7f2afa059" minOccurs="0"/>
                <xsd:element ref="ns2:APHCTopi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5d0ee-8049-446d-8d36-f3b66895ec60"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2ad423c-24a5-4aeb-ae29-45cb8b02724e}" ma:internalName="TaxCatchAll" ma:showField="CatchAllData"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42ad423c-24a5-4aeb-ae29-45cb8b02724e}" ma:internalName="TaxCatchAllLabel" ma:readOnly="true" ma:showField="CatchAllDataLabel"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Date_x0020_Published" ma:index="6" nillable="true" ma:displayName="Date Published" ma:description="Date that a printed resource document was published." ma:format="DateOnly" ma:internalName="Date_x0020_Published">
      <xsd:simpleType>
        <xsd:restriction base="dms:DateTime"/>
      </xsd:simpleType>
    </xsd:element>
    <xsd:element name="Creator" ma:index="7" nillable="true" ma:displayName="Creator" ma:description="Point of Contact for document maintenance and updates. Enter a program name and program office e-mail address if available." ma:internalName="Creator">
      <xsd:simpleType>
        <xsd:restriction base="dms:Text">
          <xsd:maxLength value="255"/>
        </xsd:restriction>
      </xsd:simpleType>
    </xsd:element>
    <xsd:element name="FOIA" ma:index="12" nillable="true" ma:displayName="FOIA" ma:default="0" ma:description="Indicates whether this document is being supplied as part of the Freedom of Information Act." ma:internalName="FOIA">
      <xsd:simpleType>
        <xsd:restriction base="dms:Boolean"/>
      </xsd:simpleType>
    </xsd:element>
    <xsd:element name="eac4a34ba22a4cc7ae48cab8351f7636" ma:index="15" nillable="true" ma:taxonomy="true" ma:internalName="eac4a34ba22a4cc7ae48cab8351f7636" ma:taxonomyFieldName="FileFormat" ma:displayName="File Format" ma:readOnly="false" ma:default="" ma:fieldId="{eac4a34b-a22a-4cc7-ae48-cab8351f7636}" ma:sspId="ef969d4e-f934-4b84-ba52-2aa0263e4f45" ma:termSetId="31a0dc97-93e8-4d92-86b2-9bc74634b4f6" ma:anchorId="00000000-0000-0000-0000-000000000000" ma:open="false" ma:isKeyword="false">
      <xsd:complexType>
        <xsd:sequence>
          <xsd:element ref="pc:Terms" minOccurs="0" maxOccurs="1"/>
        </xsd:sequence>
      </xsd:complexType>
    </xsd:element>
    <xsd:element name="g263e59f98f44538844ef412e0d44c2b" ma:index="17" nillable="true" ma:taxonomy="true" ma:internalName="g263e59f98f44538844ef412e0d44c2b" ma:taxonomyFieldName="Publisher" ma:displayName="Publisher" ma:default="" ma:fieldId="{0263e59f-98f4-4538-844e-f412e0d44c2b}" ma:sspId="ef969d4e-f934-4b84-ba52-2aa0263e4f45" ma:termSetId="aab66af6-7faa-4477-bb0e-44dfef80c2ba" ma:anchorId="00000000-0000-0000-0000-000000000000" ma:open="false" ma:isKeyword="false">
      <xsd:complexType>
        <xsd:sequence>
          <xsd:element ref="pc:Terms" minOccurs="0" maxOccurs="1"/>
        </xsd:sequence>
      </xsd:complexType>
    </xsd:element>
    <xsd:element name="n17d62336a424fea9a5e227f70056a0c" ma:index="19" nillable="true" ma:taxonomy="true" ma:internalName="n17d62336a424fea9a5e227f70056a0c" ma:taxonomyFieldName="Audience1" ma:displayName="Audience" ma:default="" ma:fieldId="{717d6233-6a42-4fea-9a5e-227f70056a0c}" ma:taxonomyMulti="true" ma:sspId="ef969d4e-f934-4b84-ba52-2aa0263e4f45" ma:termSetId="25c7e36a-c0b8-4a79-b57c-b976cff4db3c" ma:anchorId="00000000-0000-0000-0000-000000000000" ma:open="false" ma:isKeyword="false">
      <xsd:complexType>
        <xsd:sequence>
          <xsd:element ref="pc:Terms" minOccurs="0" maxOccurs="1"/>
        </xsd:sequence>
      </xsd:complexType>
    </xsd:element>
    <xsd:element name="b92bde77b4d242efa1dc557b6c7a4f78" ma:index="21" nillable="true" ma:taxonomy="true" ma:internalName="b92bde77b4d242efa1dc557b6c7a4f78" ma:taxonomyFieldName="Purpose1" ma:displayName="Purpose" ma:default="" ma:fieldId="{b92bde77-b4d2-42ef-a1dc-557b6c7a4f78}" ma:sspId="ef969d4e-f934-4b84-ba52-2aa0263e4f45" ma:termSetId="83877e9e-03ed-4c6d-83c3-50722baf26c5" ma:anchorId="00000000-0000-0000-0000-000000000000" ma:open="false" ma:isKeyword="false">
      <xsd:complexType>
        <xsd:sequence>
          <xsd:element ref="pc:Terms" minOccurs="0" maxOccurs="1"/>
        </xsd:sequence>
      </xsd:complexType>
    </xsd:element>
    <xsd:element name="a027d7584ca449c6b0efde7e8ec36a9e" ma:index="23" nillable="true" ma:taxonomy="true" ma:internalName="a027d7584ca449c6b0efde7e8ec36a9e" ma:taxonomyFieldName="Series" ma:displayName="Series" ma:default="" ma:fieldId="{a027d758-4ca4-49c6-b0ef-de7e8ec36a9e}" ma:sspId="ef969d4e-f934-4b84-ba52-2aa0263e4f45" ma:termSetId="032bd4d1-4c84-4a0b-af4d-534260fe08e7" ma:anchorId="00000000-0000-0000-0000-000000000000" ma:open="false" ma:isKeyword="false">
      <xsd:complexType>
        <xsd:sequence>
          <xsd:element ref="pc:Terms" minOccurs="0" maxOccurs="1"/>
        </xsd:sequence>
      </xsd:complexType>
    </xsd:element>
    <xsd:element name="f67ff37bdf094ce98ef406a62a333ef9" ma:index="25" nillable="true" ma:taxonomy="true" ma:internalName="f67ff37bdf094ce98ef406a62a333ef9" ma:taxonomyFieldName="Distribution" ma:displayName="Distribution" ma:default="" ma:fieldId="{f67ff37b-df09-4ce9-8ef4-06a62a333ef9}" ma:sspId="ef969d4e-f934-4b84-ba52-2aa0263e4f45" ma:termSetId="0408cb9a-984c-415c-9d34-1a45dc3b1e82" ma:anchorId="00000000-0000-0000-0000-000000000000" ma:open="false" ma:isKeyword="false">
      <xsd:complexType>
        <xsd:sequence>
          <xsd:element ref="pc:Terms" minOccurs="0" maxOccurs="1"/>
        </xsd:sequence>
      </xsd:complexType>
    </xsd:element>
    <xsd:element name="le1ccfbf6d314e9293a47fe757b16fa1" ma:index="26" nillable="true" ma:taxonomy="true" ma:internalName="le1ccfbf6d314e9293a47fe757b16fa1" ma:taxonomyFieldName="APHC_x0020_Subject" ma:displayName="APHC Subject" ma:readOnly="false" ma:default="" ma:fieldId="{5e1ccfbf-6d31-4e92-93a4-7fe757b16fa1}" ma:taxonomyMulti="true" ma:sspId="ef969d4e-f934-4b84-ba52-2aa0263e4f45" ma:termSetId="4a59e886-c487-497c-8bef-4fdf4568f97a" ma:anchorId="00000000-0000-0000-0000-000000000000" ma:open="false" ma:isKeyword="false">
      <xsd:complexType>
        <xsd:sequence>
          <xsd:element ref="pc:Terms" minOccurs="0" maxOccurs="1"/>
        </xsd:sequence>
      </xsd:complexType>
    </xsd:element>
    <xsd:element name="d007778d471448f8af219ac7f2afa059" ma:index="27" nillable="true" ma:taxonomy="true" ma:internalName="d007778d471448f8af219ac7f2afa059" ma:taxonomyFieldName="FOIACategory" ma:displayName="FOIA Category" ma:readOnly="false" ma:default="" ma:fieldId="{d007778d-4714-48f8-af21-9ac7f2afa059}" ma:sspId="ef969d4e-f934-4b84-ba52-2aa0263e4f45" ma:termSetId="abaa2225-d339-4f40-b00a-539bdecd4f80" ma:anchorId="00000000-0000-0000-0000-000000000000" ma:open="false" ma:isKeyword="false">
      <xsd:complexType>
        <xsd:sequence>
          <xsd:element ref="pc:Terms" minOccurs="0" maxOccurs="1"/>
        </xsd:sequence>
      </xsd:complexType>
    </xsd:element>
    <xsd:element name="APHCTopic" ma:index="29" nillable="true" ma:displayName="APHC Topic" ma:format="Dropdown" ma:internalName="APHCTopic">
      <xsd:simpleType>
        <xsd:restriction base="dms:Choice">
          <xsd:enumeration value="Accountability and Readiness"/>
          <xsd:enumeration value="Clinical"/>
          <xsd:enumeration value="Emergency Response"/>
          <xsd:enumeration value="Expanding Operations"/>
          <xsd:enumeration value="Infection Control"/>
          <xsd:enumeration value="Logistics"/>
          <xsd:enumeration value="Modeling and Surveillance"/>
          <xsd:enumeration value="Occupational and Environmental Health"/>
          <xsd:enumeration value="Process Improvement"/>
          <xsd:enumeration value="Remote Work"/>
          <xsd:enumeration value="Research"/>
          <xsd:enumeration value="Screening and Detection"/>
          <xsd:enumeration value="Self-Care"/>
        </xsd:restrictio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_x0020_Published xmlns="e425d0ee-8049-446d-8d36-f3b66895ec60">2013-04-01T04:00:00+00:00</Date_x0020_Published>
    <FOIA xmlns="e425d0ee-8049-446d-8d36-f3b66895ec60">false</FOIA>
    <Creator xmlns="e425d0ee-8049-446d-8d36-f3b66895ec60">Sharon Beamer, 436-1037</Creator>
    <a027d7584ca449c6b0efde7e8ec36a9e xmlns="e425d0ee-8049-446d-8d36-f3b66895ec60">
      <Terms xmlns="http://schemas.microsoft.com/office/infopath/2007/PartnerControls"/>
    </a027d7584ca449c6b0efde7e8ec36a9e>
    <n17d62336a424fea9a5e227f70056a0c xmlns="e425d0ee-8049-446d-8d36-f3b66895ec60">
      <Terms xmlns="http://schemas.microsoft.com/office/infopath/2007/PartnerControls">
        <TermInfo xmlns="http://schemas.microsoft.com/office/infopath/2007/PartnerControls">
          <TermName xmlns="http://schemas.microsoft.com/office/infopath/2007/PartnerControls">Health Professionals</TermName>
          <TermId xmlns="http://schemas.microsoft.com/office/infopath/2007/PartnerControls">567d9f2d-c5ed-4610-879d-18f7b1433204</TermId>
        </TermInfo>
        <TermInfo xmlns="http://schemas.microsoft.com/office/infopath/2007/PartnerControls">
          <TermName xmlns="http://schemas.microsoft.com/office/infopath/2007/PartnerControls">Soldiers and Beneficiaries</TermName>
          <TermId xmlns="http://schemas.microsoft.com/office/infopath/2007/PartnerControls">12fbafe3-4915-4420-b9be-e97434ac0af0</TermId>
        </TermInfo>
      </Terms>
    </n17d62336a424fea9a5e227f70056a0c>
    <eac4a34ba22a4cc7ae48cab8351f7636 xmlns="e425d0ee-8049-446d-8d36-f3b66895ec60">
      <Terms xmlns="http://schemas.microsoft.com/office/infopath/2007/PartnerControls">
        <TermInfo xmlns="http://schemas.microsoft.com/office/infopath/2007/PartnerControls">
          <TermName xmlns="http://schemas.microsoft.com/office/infopath/2007/PartnerControls">MS PowerPoint</TermName>
          <TermId xmlns="http://schemas.microsoft.com/office/infopath/2007/PartnerControls">e62ec504-05a0-4a26-84e5-76d42de513ca</TermId>
        </TermInfo>
      </Terms>
    </eac4a34ba22a4cc7ae48cab8351f7636>
    <b92bde77b4d242efa1dc557b6c7a4f78 xmlns="e425d0ee-8049-446d-8d36-f3b66895ec60">
      <Terms xmlns="http://schemas.microsoft.com/office/infopath/2007/PartnerControls">
        <TermInfo xmlns="http://schemas.microsoft.com/office/infopath/2007/PartnerControls">
          <TermName xmlns="http://schemas.microsoft.com/office/infopath/2007/PartnerControls">Health Information</TermName>
          <TermId xmlns="http://schemas.microsoft.com/office/infopath/2007/PartnerControls">8c424588-e857-43b1-9656-65baf9350cdc</TermId>
        </TermInfo>
      </Terms>
    </b92bde77b4d242efa1dc557b6c7a4f78>
    <le1ccfbf6d314e9293a47fe757b16fa1 xmlns="e425d0ee-8049-446d-8d36-f3b66895ec60">
      <Terms xmlns="http://schemas.microsoft.com/office/infopath/2007/PartnerControls">
        <TermInfo xmlns="http://schemas.microsoft.com/office/infopath/2007/PartnerControls">
          <TermName xmlns="http://schemas.microsoft.com/office/infopath/2007/PartnerControls">Hearing Readiness and Conservation</TermName>
          <TermId xmlns="http://schemas.microsoft.com/office/infopath/2007/PartnerControls">94cca846-1c7c-4302-8231-bae7ae17fd1c</TermId>
        </TermInfo>
      </Terms>
    </le1ccfbf6d314e9293a47fe757b16fa1>
    <d007778d471448f8af219ac7f2afa059 xmlns="e425d0ee-8049-446d-8d36-f3b66895ec60">
      <Terms xmlns="http://schemas.microsoft.com/office/infopath/2007/PartnerControls"/>
    </d007778d471448f8af219ac7f2afa059>
    <g263e59f98f44538844ef412e0d44c2b xmlns="e425d0ee-8049-446d-8d36-f3b66895ec60">
      <Terms xmlns="http://schemas.microsoft.com/office/infopath/2007/PartnerControls">
        <TermInfo xmlns="http://schemas.microsoft.com/office/infopath/2007/PartnerControls">
          <TermName xmlns="http://schemas.microsoft.com/office/infopath/2007/PartnerControls">PHC</TermName>
          <TermId xmlns="http://schemas.microsoft.com/office/infopath/2007/PartnerControls">cbb82d80-acc7-460a-bc7b-734de0f7a8a4</TermId>
        </TermInfo>
      </Terms>
    </g263e59f98f44538844ef412e0d44c2b>
    <f67ff37bdf094ce98ef406a62a333ef9 xmlns="e425d0ee-8049-446d-8d36-f3b66895ec60">
      <Terms xmlns="http://schemas.microsoft.com/office/infopath/2007/PartnerControls">
        <TermInfo xmlns="http://schemas.microsoft.com/office/infopath/2007/PartnerControls">
          <TermName xmlns="http://schemas.microsoft.com/office/infopath/2007/PartnerControls">Unlimited Distribution</TermName>
          <TermId xmlns="http://schemas.microsoft.com/office/infopath/2007/PartnerControls">cebff999-845c-41ca-ad95-d0bac261d81d</TermId>
        </TermInfo>
      </Terms>
    </f67ff37bdf094ce98ef406a62a333ef9>
    <TaxCatchAll xmlns="e425d0ee-8049-446d-8d36-f3b66895ec60">
      <Value>15</Value>
      <Value>88</Value>
      <Value>113</Value>
      <Value>59</Value>
      <Value>21</Value>
      <Value>100</Value>
    </TaxCatchAll>
    <APHCTopic xmlns="e425d0ee-8049-446d-8d36-f3b66895ec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A5050-899E-4EFC-B92B-1B391D857EC5}"/>
</file>

<file path=customXml/itemProps2.xml><?xml version="1.0" encoding="utf-8"?>
<ds:datastoreItem xmlns:ds="http://schemas.openxmlformats.org/officeDocument/2006/customXml" ds:itemID="{DC2E5613-C9D3-4CC4-B429-DC7CFFA42F2D}"/>
</file>

<file path=customXml/itemProps3.xml><?xml version="1.0" encoding="utf-8"?>
<ds:datastoreItem xmlns:ds="http://schemas.openxmlformats.org/officeDocument/2006/customXml" ds:itemID="{7DF1988E-2EFE-4F0D-AF21-AA9041F28464}"/>
</file>

<file path=docProps/app.xml><?xml version="1.0" encoding="utf-8"?>
<Properties xmlns="http://schemas.openxmlformats.org/officeDocument/2006/extended-properties" xmlns:vt="http://schemas.openxmlformats.org/officeDocument/2006/docPropsVTypes">
  <Template>No_Logos_PPT</Template>
  <TotalTime>0</TotalTime>
  <Words>2352</Words>
  <Application>Microsoft Office PowerPoint</Application>
  <PresentationFormat>On-screen Show (4:3)</PresentationFormat>
  <Paragraphs>286</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APHC template</vt:lpstr>
      <vt:lpstr>Presentation</vt:lpstr>
      <vt:lpstr> Hearing Loss Prevention  </vt:lpstr>
      <vt:lpstr>Slide 2</vt:lpstr>
      <vt:lpstr>Noise Exposure Threat</vt:lpstr>
      <vt:lpstr>Response to the threat of loud noise:   The Army Hearing Program Readiness, Operational, Hearing Conservation, Clinical</vt:lpstr>
      <vt:lpstr>Exposure to Noise over Time</vt:lpstr>
      <vt:lpstr>CONSEQUENCES OF HEARING LOSS </vt:lpstr>
      <vt:lpstr>HEARING AND NOISE</vt:lpstr>
      <vt:lpstr>INSIDE THE COCHLEA</vt:lpstr>
      <vt:lpstr>Tinnitus from Noise Exposure</vt:lpstr>
      <vt:lpstr>HAZARDOUS NOISE LEVELS</vt:lpstr>
      <vt:lpstr>Noise Level Examples</vt:lpstr>
      <vt:lpstr>HAZARDOUS NOISE LEVELS</vt:lpstr>
      <vt:lpstr>HEARING PROTECTION</vt:lpstr>
      <vt:lpstr>How’s the fit?</vt:lpstr>
      <vt:lpstr>How’s the fit?</vt:lpstr>
      <vt:lpstr>Hearing Protection in Background Noise</vt:lpstr>
      <vt:lpstr>Audiometric (Hearing)Testing</vt:lpstr>
      <vt:lpstr>Audiometric Testing</vt:lpstr>
      <vt:lpstr>Noise Measurements</vt:lpstr>
      <vt:lpstr>Recordkeeping</vt:lpstr>
      <vt:lpstr>CONCLUSION</vt:lpstr>
      <vt:lpstr>Hearing Loss 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Civilian Hearing Loss Prevention</dc:title>
  <dc:creator/>
  <cp:lastModifiedBy/>
  <cp:revision>1</cp:revision>
  <dcterms:created xsi:type="dcterms:W3CDTF">2013-03-19T12:43:23Z</dcterms:created>
  <dcterms:modified xsi:type="dcterms:W3CDTF">2013-04-23T17:57:21Z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0x010100AF718E17B45EA64183FB06646B487EBC00414479C20549684EBCAA90626BB0744C</vt:lpwstr>
  </property>
  <property fmtid="{D5CDD505-2E9C-101B-9397-08002B2CF9AE}" pid="3" name="Audience1">
    <vt:lpwstr>15;#Health Professionals|12fbafe3-4915-4420-b9be-e97434ac0af0</vt:lpwstr>
  </property>
  <property fmtid="{D5CDD505-2E9C-101B-9397-08002B2CF9AE}" pid="4" name="Purpose1">
    <vt:lpwstr>113;#Health Information|8c424588-e857-43b1-9656-65baf9350cdc</vt:lpwstr>
  </property>
  <property fmtid="{D5CDD505-2E9C-101B-9397-08002B2CF9AE}" pid="5" name="Order">
    <vt:r8>138200</vt:r8>
  </property>
  <property fmtid="{D5CDD505-2E9C-101B-9397-08002B2CF9AE}" pid="6" name="Distribution">
    <vt:lpwstr>59;#Unlimited Distribution|cebff999-845c-41ca-ad95-d0bac261d81d</vt:lpwstr>
  </property>
  <property fmtid="{D5CDD505-2E9C-101B-9397-08002B2CF9AE}" pid="7" name="FileFormat">
    <vt:lpwstr>100;#MS PowerPoint|e62ec504-05a0-4a26-84e5-76d42de513ca</vt:lpwstr>
  </property>
  <property fmtid="{D5CDD505-2E9C-101B-9397-08002B2CF9AE}" pid="8" name="APHC Subject">
    <vt:lpwstr>88;#Hearing Readiness and Conservation|94cca846-1c7c-4302-8231-bae7ae17fd1c</vt:lpwstr>
  </property>
  <property fmtid="{D5CDD505-2E9C-101B-9397-08002B2CF9AE}" pid="9" name="Publisher">
    <vt:lpwstr>21;#PHC|cbb82d80-acc7-460a-bc7b-734de0f7a8a4</vt:lpwstr>
  </property>
  <property fmtid="{D5CDD505-2E9C-101B-9397-08002B2CF9AE}" pid="10" name="Series">
    <vt:lpwstr/>
  </property>
  <property fmtid="{D5CDD505-2E9C-101B-9397-08002B2CF9AE}" pid="11" name="FOIACategory">
    <vt:lpwstr/>
  </property>
</Properties>
</file>